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1"/>
  </p:notesMasterIdLst>
  <p:handoutMasterIdLst>
    <p:handoutMasterId r:id="rId22"/>
  </p:handoutMasterIdLst>
  <p:sldIdLst>
    <p:sldId id="278" r:id="rId2"/>
    <p:sldId id="306" r:id="rId3"/>
    <p:sldId id="316" r:id="rId4"/>
    <p:sldId id="390" r:id="rId5"/>
    <p:sldId id="387" r:id="rId6"/>
    <p:sldId id="391" r:id="rId7"/>
    <p:sldId id="392" r:id="rId8"/>
    <p:sldId id="393" r:id="rId9"/>
    <p:sldId id="394" r:id="rId10"/>
    <p:sldId id="395" r:id="rId11"/>
    <p:sldId id="396" r:id="rId12"/>
    <p:sldId id="397" r:id="rId13"/>
    <p:sldId id="310" r:id="rId14"/>
    <p:sldId id="398" r:id="rId15"/>
    <p:sldId id="399" r:id="rId16"/>
    <p:sldId id="400" r:id="rId17"/>
    <p:sldId id="401" r:id="rId18"/>
    <p:sldId id="402" r:id="rId19"/>
    <p:sldId id="403" r:id="rId2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C5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CAFCF5-09DB-4084-98D9-3D845ADDAE7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3EE1ACE-4968-480D-A1A6-27BCF930F0E4}">
      <dgm:prSet custT="1"/>
      <dgm:spPr/>
      <dgm:t>
        <a:bodyPr/>
        <a:lstStyle/>
        <a:p>
          <a:pPr>
            <a:defRPr cap="all"/>
          </a:pPr>
          <a:r>
            <a:rPr lang="en-AU" sz="1600" i="1" dirty="0"/>
            <a:t>Tourists themselves Can be part of the solution </a:t>
          </a:r>
          <a:endParaRPr lang="en-US" sz="1600" dirty="0"/>
        </a:p>
      </dgm:t>
    </dgm:pt>
    <dgm:pt modelId="{274379E5-2E52-400D-9879-15A032DBD9E1}" type="parTrans" cxnId="{F00A5719-25C3-4383-86E9-4DE59F02BA12}">
      <dgm:prSet/>
      <dgm:spPr/>
      <dgm:t>
        <a:bodyPr/>
        <a:lstStyle/>
        <a:p>
          <a:endParaRPr lang="en-US"/>
        </a:p>
      </dgm:t>
    </dgm:pt>
    <dgm:pt modelId="{811C28ED-EEC5-4334-8067-FD1C33348F6F}" type="sibTrans" cxnId="{F00A5719-25C3-4383-86E9-4DE59F02BA12}">
      <dgm:prSet/>
      <dgm:spPr/>
      <dgm:t>
        <a:bodyPr/>
        <a:lstStyle/>
        <a:p>
          <a:endParaRPr lang="en-US"/>
        </a:p>
      </dgm:t>
    </dgm:pt>
    <dgm:pt modelId="{9919393B-9153-4B14-B7A9-87090CD8B934}">
      <dgm:prSet custT="1"/>
      <dgm:spPr/>
      <dgm:t>
        <a:bodyPr/>
        <a:lstStyle/>
        <a:p>
          <a:pPr>
            <a:defRPr cap="all"/>
          </a:pPr>
          <a:r>
            <a:rPr lang="en-US" sz="1600" i="1" dirty="0"/>
            <a:t>Experiences become the currency for sustainability actioned by tourists</a:t>
          </a:r>
        </a:p>
      </dgm:t>
    </dgm:pt>
    <dgm:pt modelId="{04A5B2AB-2E5D-436B-BBC1-99C2C5AAE6D5}" type="parTrans" cxnId="{2914DCCF-CFE8-4C20-B256-785512443AB2}">
      <dgm:prSet/>
      <dgm:spPr/>
      <dgm:t>
        <a:bodyPr/>
        <a:lstStyle/>
        <a:p>
          <a:endParaRPr lang="en-US"/>
        </a:p>
      </dgm:t>
    </dgm:pt>
    <dgm:pt modelId="{79BE7135-81C9-4A92-B4E1-C4082C3E1639}" type="sibTrans" cxnId="{2914DCCF-CFE8-4C20-B256-785512443AB2}">
      <dgm:prSet/>
      <dgm:spPr/>
      <dgm:t>
        <a:bodyPr/>
        <a:lstStyle/>
        <a:p>
          <a:endParaRPr lang="en-US"/>
        </a:p>
      </dgm:t>
    </dgm:pt>
    <dgm:pt modelId="{8F6DFF03-517D-441E-820C-A841E6BD684F}">
      <dgm:prSet custT="1"/>
      <dgm:spPr/>
      <dgm:t>
        <a:bodyPr/>
        <a:lstStyle/>
        <a:p>
          <a:pPr>
            <a:defRPr cap="all"/>
          </a:pPr>
          <a:r>
            <a:rPr lang="en-US" sz="1600" i="1" dirty="0"/>
            <a:t>Sustainability becomes part of the value creation for tourists </a:t>
          </a:r>
        </a:p>
      </dgm:t>
    </dgm:pt>
    <dgm:pt modelId="{2181D001-55A1-466A-96F0-034574434B6D}" type="parTrans" cxnId="{8EC4C072-FD46-4B09-B23F-877E4ECD2CC7}">
      <dgm:prSet/>
      <dgm:spPr/>
      <dgm:t>
        <a:bodyPr/>
        <a:lstStyle/>
        <a:p>
          <a:endParaRPr lang="en-US"/>
        </a:p>
      </dgm:t>
    </dgm:pt>
    <dgm:pt modelId="{6578F460-EA2F-4A40-B843-939A9ABBA12E}" type="sibTrans" cxnId="{8EC4C072-FD46-4B09-B23F-877E4ECD2CC7}">
      <dgm:prSet/>
      <dgm:spPr/>
      <dgm:t>
        <a:bodyPr/>
        <a:lstStyle/>
        <a:p>
          <a:endParaRPr lang="en-US"/>
        </a:p>
      </dgm:t>
    </dgm:pt>
    <dgm:pt modelId="{07F501BE-28B6-4985-9BE1-7A14B72219EF}">
      <dgm:prSet/>
      <dgm:spPr/>
      <dgm:t>
        <a:bodyPr/>
        <a:lstStyle/>
        <a:p>
          <a:pPr>
            <a:defRPr cap="all"/>
          </a:pPr>
          <a:r>
            <a:rPr lang="en-AU" i="1"/>
            <a:t>Identifying (predictive) relationships between those markers</a:t>
          </a:r>
          <a:endParaRPr lang="en-US"/>
        </a:p>
      </dgm:t>
    </dgm:pt>
    <dgm:pt modelId="{2D3A4713-BC18-4924-856F-4A47B94D2BDF}" type="parTrans" cxnId="{981313C4-3D4F-4531-A3F0-C36A1B106971}">
      <dgm:prSet/>
      <dgm:spPr/>
      <dgm:t>
        <a:bodyPr/>
        <a:lstStyle/>
        <a:p>
          <a:endParaRPr lang="en-US"/>
        </a:p>
      </dgm:t>
    </dgm:pt>
    <dgm:pt modelId="{453A52EB-B7BB-47B5-B794-7454238AE80F}" type="sibTrans" cxnId="{981313C4-3D4F-4531-A3F0-C36A1B106971}">
      <dgm:prSet/>
      <dgm:spPr/>
      <dgm:t>
        <a:bodyPr/>
        <a:lstStyle/>
        <a:p>
          <a:endParaRPr lang="en-US"/>
        </a:p>
      </dgm:t>
    </dgm:pt>
    <dgm:pt modelId="{BEBE5DC8-C1FE-45FA-84E4-9CC4B7FC86DE}">
      <dgm:prSet/>
      <dgm:spPr/>
      <dgm:t>
        <a:bodyPr/>
        <a:lstStyle/>
        <a:p>
          <a:pPr>
            <a:defRPr cap="all"/>
          </a:pPr>
          <a:r>
            <a:rPr lang="en-AU" i="1"/>
            <a:t>Co-CREATED EXPERIENCES using Service-DOMINANT LOGIC</a:t>
          </a:r>
          <a:endParaRPr lang="en-US" dirty="0"/>
        </a:p>
      </dgm:t>
    </dgm:pt>
    <dgm:pt modelId="{6C74D9D3-C675-4E1E-B100-44F914B14792}" type="parTrans" cxnId="{20BFDAE9-89B9-4958-8E88-A0203360EE69}">
      <dgm:prSet/>
      <dgm:spPr/>
      <dgm:t>
        <a:bodyPr/>
        <a:lstStyle/>
        <a:p>
          <a:endParaRPr lang="en-AU"/>
        </a:p>
      </dgm:t>
    </dgm:pt>
    <dgm:pt modelId="{F6A5E455-5FAF-4A15-99FF-9D6250B0D99B}" type="sibTrans" cxnId="{20BFDAE9-89B9-4958-8E88-A0203360EE69}">
      <dgm:prSet/>
      <dgm:spPr/>
      <dgm:t>
        <a:bodyPr/>
        <a:lstStyle/>
        <a:p>
          <a:endParaRPr lang="en-AU"/>
        </a:p>
      </dgm:t>
    </dgm:pt>
    <dgm:pt modelId="{5FAE9BBA-BF5E-4CCD-8632-76D4A36020EE}" type="pres">
      <dgm:prSet presAssocID="{6BCAFCF5-09DB-4084-98D9-3D845ADDAE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E2A6095-4A88-4180-BD3B-D7A14455C2A6}" type="pres">
      <dgm:prSet presAssocID="{53EE1ACE-4968-480D-A1A6-27BCF930F0E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E05135E-8DD6-4AD1-BD4C-8878E12CEF87}" type="pres">
      <dgm:prSet presAssocID="{811C28ED-EEC5-4334-8067-FD1C33348F6F}" presName="spacer" presStyleCnt="0"/>
      <dgm:spPr/>
    </dgm:pt>
    <dgm:pt modelId="{B2292633-A7EC-4489-8A53-6BA1398A6468}" type="pres">
      <dgm:prSet presAssocID="{9919393B-9153-4B14-B7A9-87090CD8B93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0AC9C6-69A3-4334-B9B9-B241EE6E6678}" type="pres">
      <dgm:prSet presAssocID="{79BE7135-81C9-4A92-B4E1-C4082C3E1639}" presName="spacer" presStyleCnt="0"/>
      <dgm:spPr/>
    </dgm:pt>
    <dgm:pt modelId="{7B6438DC-3678-4BC6-847A-61B0CD3B5610}" type="pres">
      <dgm:prSet presAssocID="{8F6DFF03-517D-441E-820C-A841E6BD684F}" presName="parentText" presStyleLbl="node1" presStyleIdx="2" presStyleCnt="5" custLinFactNeighborX="167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330CB9-833C-4E79-AF58-2264CE0564C3}" type="pres">
      <dgm:prSet presAssocID="{6578F460-EA2F-4A40-B843-939A9ABBA12E}" presName="spacer" presStyleCnt="0"/>
      <dgm:spPr/>
    </dgm:pt>
    <dgm:pt modelId="{8CFD7F68-1BDB-4D75-BAA9-D8B4A594863E}" type="pres">
      <dgm:prSet presAssocID="{BEBE5DC8-C1FE-45FA-84E4-9CC4B7FC86D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43139E-15CB-4A5E-BE5A-C540169E7007}" type="pres">
      <dgm:prSet presAssocID="{F6A5E455-5FAF-4A15-99FF-9D6250B0D99B}" presName="spacer" presStyleCnt="0"/>
      <dgm:spPr/>
    </dgm:pt>
    <dgm:pt modelId="{548EB1EB-DD1A-4629-B505-FB7CD299637C}" type="pres">
      <dgm:prSet presAssocID="{07F501BE-28B6-4985-9BE1-7A14B72219E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00A5719-25C3-4383-86E9-4DE59F02BA12}" srcId="{6BCAFCF5-09DB-4084-98D9-3D845ADDAE71}" destId="{53EE1ACE-4968-480D-A1A6-27BCF930F0E4}" srcOrd="0" destOrd="0" parTransId="{274379E5-2E52-400D-9879-15A032DBD9E1}" sibTransId="{811C28ED-EEC5-4334-8067-FD1C33348F6F}"/>
    <dgm:cxn modelId="{20BFDAE9-89B9-4958-8E88-A0203360EE69}" srcId="{6BCAFCF5-09DB-4084-98D9-3D845ADDAE71}" destId="{BEBE5DC8-C1FE-45FA-84E4-9CC4B7FC86DE}" srcOrd="3" destOrd="0" parTransId="{6C74D9D3-C675-4E1E-B100-44F914B14792}" sibTransId="{F6A5E455-5FAF-4A15-99FF-9D6250B0D99B}"/>
    <dgm:cxn modelId="{0B962DED-C9E6-4FD0-87F3-E9B442F02E3E}" type="presOf" srcId="{9919393B-9153-4B14-B7A9-87090CD8B934}" destId="{B2292633-A7EC-4489-8A53-6BA1398A6468}" srcOrd="0" destOrd="0" presId="urn:microsoft.com/office/officeart/2005/8/layout/vList2"/>
    <dgm:cxn modelId="{AF6AD023-0CB8-44BE-A483-DA505A964FB1}" type="presOf" srcId="{BEBE5DC8-C1FE-45FA-84E4-9CC4B7FC86DE}" destId="{8CFD7F68-1BDB-4D75-BAA9-D8B4A594863E}" srcOrd="0" destOrd="0" presId="urn:microsoft.com/office/officeart/2005/8/layout/vList2"/>
    <dgm:cxn modelId="{9A1A0587-1C81-47AB-A3FD-B4D49BAD58FC}" type="presOf" srcId="{53EE1ACE-4968-480D-A1A6-27BCF930F0E4}" destId="{4E2A6095-4A88-4180-BD3B-D7A14455C2A6}" srcOrd="0" destOrd="0" presId="urn:microsoft.com/office/officeart/2005/8/layout/vList2"/>
    <dgm:cxn modelId="{B1D1FA25-DA8B-4D36-89C1-576B5C5D061D}" type="presOf" srcId="{07F501BE-28B6-4985-9BE1-7A14B72219EF}" destId="{548EB1EB-DD1A-4629-B505-FB7CD299637C}" srcOrd="0" destOrd="0" presId="urn:microsoft.com/office/officeart/2005/8/layout/vList2"/>
    <dgm:cxn modelId="{981313C4-3D4F-4531-A3F0-C36A1B106971}" srcId="{6BCAFCF5-09DB-4084-98D9-3D845ADDAE71}" destId="{07F501BE-28B6-4985-9BE1-7A14B72219EF}" srcOrd="4" destOrd="0" parTransId="{2D3A4713-BC18-4924-856F-4A47B94D2BDF}" sibTransId="{453A52EB-B7BB-47B5-B794-7454238AE80F}"/>
    <dgm:cxn modelId="{F8D74166-38CA-428F-BF0C-2961754BA30C}" type="presOf" srcId="{8F6DFF03-517D-441E-820C-A841E6BD684F}" destId="{7B6438DC-3678-4BC6-847A-61B0CD3B5610}" srcOrd="0" destOrd="0" presId="urn:microsoft.com/office/officeart/2005/8/layout/vList2"/>
    <dgm:cxn modelId="{8EC4C072-FD46-4B09-B23F-877E4ECD2CC7}" srcId="{6BCAFCF5-09DB-4084-98D9-3D845ADDAE71}" destId="{8F6DFF03-517D-441E-820C-A841E6BD684F}" srcOrd="2" destOrd="0" parTransId="{2181D001-55A1-466A-96F0-034574434B6D}" sibTransId="{6578F460-EA2F-4A40-B843-939A9ABBA12E}"/>
    <dgm:cxn modelId="{2914DCCF-CFE8-4C20-B256-785512443AB2}" srcId="{6BCAFCF5-09DB-4084-98D9-3D845ADDAE71}" destId="{9919393B-9153-4B14-B7A9-87090CD8B934}" srcOrd="1" destOrd="0" parTransId="{04A5B2AB-2E5D-436B-BBC1-99C2C5AAE6D5}" sibTransId="{79BE7135-81C9-4A92-B4E1-C4082C3E1639}"/>
    <dgm:cxn modelId="{087E2FA8-A777-4FC9-A8B3-34BA4A01E35B}" type="presOf" srcId="{6BCAFCF5-09DB-4084-98D9-3D845ADDAE71}" destId="{5FAE9BBA-BF5E-4CCD-8632-76D4A36020EE}" srcOrd="0" destOrd="0" presId="urn:microsoft.com/office/officeart/2005/8/layout/vList2"/>
    <dgm:cxn modelId="{26E94C4D-EC11-4DED-A635-BE4B4343422B}" type="presParOf" srcId="{5FAE9BBA-BF5E-4CCD-8632-76D4A36020EE}" destId="{4E2A6095-4A88-4180-BD3B-D7A14455C2A6}" srcOrd="0" destOrd="0" presId="urn:microsoft.com/office/officeart/2005/8/layout/vList2"/>
    <dgm:cxn modelId="{725332F8-EF5A-4448-9353-AD7C03EFAA46}" type="presParOf" srcId="{5FAE9BBA-BF5E-4CCD-8632-76D4A36020EE}" destId="{BE05135E-8DD6-4AD1-BD4C-8878E12CEF87}" srcOrd="1" destOrd="0" presId="urn:microsoft.com/office/officeart/2005/8/layout/vList2"/>
    <dgm:cxn modelId="{C2BFFBA4-3AE0-434F-91F4-4040E909B141}" type="presParOf" srcId="{5FAE9BBA-BF5E-4CCD-8632-76D4A36020EE}" destId="{B2292633-A7EC-4489-8A53-6BA1398A6468}" srcOrd="2" destOrd="0" presId="urn:microsoft.com/office/officeart/2005/8/layout/vList2"/>
    <dgm:cxn modelId="{64A0F8C9-B1D6-4982-B431-B7B12B85A365}" type="presParOf" srcId="{5FAE9BBA-BF5E-4CCD-8632-76D4A36020EE}" destId="{6A0AC9C6-69A3-4334-B9B9-B241EE6E6678}" srcOrd="3" destOrd="0" presId="urn:microsoft.com/office/officeart/2005/8/layout/vList2"/>
    <dgm:cxn modelId="{980546C3-9BBF-471A-8B1F-CD959B2B38FC}" type="presParOf" srcId="{5FAE9BBA-BF5E-4CCD-8632-76D4A36020EE}" destId="{7B6438DC-3678-4BC6-847A-61B0CD3B5610}" srcOrd="4" destOrd="0" presId="urn:microsoft.com/office/officeart/2005/8/layout/vList2"/>
    <dgm:cxn modelId="{3312F042-BF7C-4900-A17F-8976B60E12F4}" type="presParOf" srcId="{5FAE9BBA-BF5E-4CCD-8632-76D4A36020EE}" destId="{71330CB9-833C-4E79-AF58-2264CE0564C3}" srcOrd="5" destOrd="0" presId="urn:microsoft.com/office/officeart/2005/8/layout/vList2"/>
    <dgm:cxn modelId="{1C8D54AF-D2F1-406A-A0FA-B779BBC478EF}" type="presParOf" srcId="{5FAE9BBA-BF5E-4CCD-8632-76D4A36020EE}" destId="{8CFD7F68-1BDB-4D75-BAA9-D8B4A594863E}" srcOrd="6" destOrd="0" presId="urn:microsoft.com/office/officeart/2005/8/layout/vList2"/>
    <dgm:cxn modelId="{81D02D4F-F059-4B17-879D-AA891BF4C6FC}" type="presParOf" srcId="{5FAE9BBA-BF5E-4CCD-8632-76D4A36020EE}" destId="{6143139E-15CB-4A5E-BE5A-C540169E7007}" srcOrd="7" destOrd="0" presId="urn:microsoft.com/office/officeart/2005/8/layout/vList2"/>
    <dgm:cxn modelId="{583F8889-A26E-458E-8BD7-D210DC434A48}" type="presParOf" srcId="{5FAE9BBA-BF5E-4CCD-8632-76D4A36020EE}" destId="{548EB1EB-DD1A-4629-B505-FB7CD299637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44563E-54B2-47EE-903D-EF40697AF74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14955F8-A8E0-4257-A021-9BC4B2740FC9}">
      <dgm:prSet/>
      <dgm:spPr/>
      <dgm:t>
        <a:bodyPr/>
        <a:lstStyle/>
        <a:p>
          <a:r>
            <a:rPr lang="en-US" dirty="0"/>
            <a:t>The application of </a:t>
          </a:r>
          <a:r>
            <a:rPr lang="en-US" dirty="0" err="1"/>
            <a:t>specialised</a:t>
          </a:r>
          <a:r>
            <a:rPr lang="en-US" dirty="0"/>
            <a:t> skills and knowledge is the fundamental unit of exchange</a:t>
          </a:r>
        </a:p>
      </dgm:t>
    </dgm:pt>
    <dgm:pt modelId="{D5E023A1-C82C-455D-B592-9691692EEE7E}" type="parTrans" cxnId="{6DCB70BC-B95A-4BD1-B179-0BF9895FFB9D}">
      <dgm:prSet/>
      <dgm:spPr/>
      <dgm:t>
        <a:bodyPr/>
        <a:lstStyle/>
        <a:p>
          <a:endParaRPr lang="en-US"/>
        </a:p>
      </dgm:t>
    </dgm:pt>
    <dgm:pt modelId="{D44F1A61-5F35-4548-B862-CB37321D9258}" type="sibTrans" cxnId="{6DCB70BC-B95A-4BD1-B179-0BF9895FFB9D}">
      <dgm:prSet/>
      <dgm:spPr/>
      <dgm:t>
        <a:bodyPr/>
        <a:lstStyle/>
        <a:p>
          <a:endParaRPr lang="en-US"/>
        </a:p>
      </dgm:t>
    </dgm:pt>
    <dgm:pt modelId="{877F50B3-D9EC-4EB4-A93E-D670CEBB0A3D}">
      <dgm:prSet/>
      <dgm:spPr/>
      <dgm:t>
        <a:bodyPr/>
        <a:lstStyle/>
        <a:p>
          <a:r>
            <a:rPr lang="en-US" dirty="0"/>
            <a:t>Indirect exchange masks the fundamental basis of exchange.</a:t>
          </a:r>
        </a:p>
      </dgm:t>
    </dgm:pt>
    <dgm:pt modelId="{95E2C234-D865-4E4D-B04A-BCEBC31C4814}" type="parTrans" cxnId="{4BEB3329-1D7D-450F-9E93-8F91650B41A1}">
      <dgm:prSet/>
      <dgm:spPr/>
      <dgm:t>
        <a:bodyPr/>
        <a:lstStyle/>
        <a:p>
          <a:endParaRPr lang="en-US"/>
        </a:p>
      </dgm:t>
    </dgm:pt>
    <dgm:pt modelId="{7281FC7C-084E-44CD-9F3F-0848A294FCD3}" type="sibTrans" cxnId="{4BEB3329-1D7D-450F-9E93-8F91650B41A1}">
      <dgm:prSet/>
      <dgm:spPr/>
      <dgm:t>
        <a:bodyPr/>
        <a:lstStyle/>
        <a:p>
          <a:endParaRPr lang="en-US"/>
        </a:p>
      </dgm:t>
    </dgm:pt>
    <dgm:pt modelId="{7DB43DDC-3621-4EA3-9C2D-9F36C5983B4E}">
      <dgm:prSet/>
      <dgm:spPr/>
      <dgm:t>
        <a:bodyPr/>
        <a:lstStyle/>
        <a:p>
          <a:r>
            <a:rPr lang="en-US" dirty="0"/>
            <a:t>Goods are a distribution mechanism for service provision.</a:t>
          </a:r>
        </a:p>
      </dgm:t>
    </dgm:pt>
    <dgm:pt modelId="{CAC3A8DD-B4DC-40F8-B85B-F063A9823151}" type="parTrans" cxnId="{6D98E765-195C-49F8-B1EC-8B94F65A0653}">
      <dgm:prSet/>
      <dgm:spPr/>
      <dgm:t>
        <a:bodyPr/>
        <a:lstStyle/>
        <a:p>
          <a:endParaRPr lang="en-US"/>
        </a:p>
      </dgm:t>
    </dgm:pt>
    <dgm:pt modelId="{ED08ADBF-4CF4-4756-ADCC-52DCB26AF053}" type="sibTrans" cxnId="{6D98E765-195C-49F8-B1EC-8B94F65A0653}">
      <dgm:prSet/>
      <dgm:spPr/>
      <dgm:t>
        <a:bodyPr/>
        <a:lstStyle/>
        <a:p>
          <a:endParaRPr lang="en-US"/>
        </a:p>
      </dgm:t>
    </dgm:pt>
    <dgm:pt modelId="{4A8D27A5-5E74-4173-8E3B-1AE9B614E9B8}">
      <dgm:prSet/>
      <dgm:spPr/>
      <dgm:t>
        <a:bodyPr/>
        <a:lstStyle/>
        <a:p>
          <a:r>
            <a:rPr lang="en-US" dirty="0"/>
            <a:t>Operant resources are the fundamental source of competitive advantage</a:t>
          </a:r>
        </a:p>
      </dgm:t>
    </dgm:pt>
    <dgm:pt modelId="{E00D89E5-F373-4484-BCD7-EF5DA39CE923}" type="parTrans" cxnId="{F727BFB1-E339-4556-B83C-2B1D93E61939}">
      <dgm:prSet/>
      <dgm:spPr/>
      <dgm:t>
        <a:bodyPr/>
        <a:lstStyle/>
        <a:p>
          <a:endParaRPr lang="en-US"/>
        </a:p>
      </dgm:t>
    </dgm:pt>
    <dgm:pt modelId="{72D41888-1329-4E56-A676-A43AD6CE3969}" type="sibTrans" cxnId="{F727BFB1-E339-4556-B83C-2B1D93E61939}">
      <dgm:prSet/>
      <dgm:spPr/>
      <dgm:t>
        <a:bodyPr/>
        <a:lstStyle/>
        <a:p>
          <a:endParaRPr lang="en-US"/>
        </a:p>
      </dgm:t>
    </dgm:pt>
    <dgm:pt modelId="{DEF07C64-8590-48F5-8512-9C4515880809}">
      <dgm:prSet/>
      <dgm:spPr/>
      <dgm:t>
        <a:bodyPr/>
        <a:lstStyle/>
        <a:p>
          <a:r>
            <a:rPr lang="en-US" dirty="0"/>
            <a:t>All economies are service economies.</a:t>
          </a:r>
        </a:p>
      </dgm:t>
    </dgm:pt>
    <dgm:pt modelId="{95A40F8E-9403-46A7-91E1-85396CA53251}" type="parTrans" cxnId="{6809BA5E-47BC-4BA5-B90A-6348DF9184D3}">
      <dgm:prSet/>
      <dgm:spPr/>
      <dgm:t>
        <a:bodyPr/>
        <a:lstStyle/>
        <a:p>
          <a:endParaRPr lang="en-US"/>
        </a:p>
      </dgm:t>
    </dgm:pt>
    <dgm:pt modelId="{20D3F1EC-BA34-48E1-B4C4-BCCA5A45DF30}" type="sibTrans" cxnId="{6809BA5E-47BC-4BA5-B90A-6348DF9184D3}">
      <dgm:prSet/>
      <dgm:spPr/>
      <dgm:t>
        <a:bodyPr/>
        <a:lstStyle/>
        <a:p>
          <a:endParaRPr lang="en-US"/>
        </a:p>
      </dgm:t>
    </dgm:pt>
    <dgm:pt modelId="{05DF5800-4E67-4E0F-AB55-347B0D7D4B43}">
      <dgm:prSet phldrT="[Text]"/>
      <dgm:spPr/>
      <dgm:t>
        <a:bodyPr/>
        <a:lstStyle/>
        <a:p>
          <a:r>
            <a:rPr lang="en-US" dirty="0"/>
            <a:t>The customer is always a co-creator of value.</a:t>
          </a:r>
        </a:p>
      </dgm:t>
    </dgm:pt>
    <dgm:pt modelId="{9950011C-FE96-40AC-847D-6FA773A7402E}" type="parTrans" cxnId="{87CF4E0D-D77E-49FD-A471-59BDE494E88F}">
      <dgm:prSet/>
      <dgm:spPr/>
      <dgm:t>
        <a:bodyPr/>
        <a:lstStyle/>
        <a:p>
          <a:endParaRPr lang="en-AU"/>
        </a:p>
      </dgm:t>
    </dgm:pt>
    <dgm:pt modelId="{15A6C370-8A8B-4EA7-9EF6-A160CEC6C1F2}" type="sibTrans" cxnId="{87CF4E0D-D77E-49FD-A471-59BDE494E88F}">
      <dgm:prSet/>
      <dgm:spPr/>
      <dgm:t>
        <a:bodyPr/>
        <a:lstStyle/>
        <a:p>
          <a:endParaRPr lang="en-AU"/>
        </a:p>
      </dgm:t>
    </dgm:pt>
    <dgm:pt modelId="{A6C3604C-0DF0-4DE9-BB61-A4A9E154498F}">
      <dgm:prSet phldrT="[Text]"/>
      <dgm:spPr/>
      <dgm:t>
        <a:bodyPr/>
        <a:lstStyle/>
        <a:p>
          <a:r>
            <a:rPr lang="en-US" dirty="0"/>
            <a:t>The enterprise cannot deliver value, only offer value propositions.</a:t>
          </a:r>
        </a:p>
      </dgm:t>
    </dgm:pt>
    <dgm:pt modelId="{CB4B0EC0-7A8B-4D61-A360-027A6A62DBD8}" type="parTrans" cxnId="{E4112146-B073-4BD9-8BD9-F60EB2582AE0}">
      <dgm:prSet/>
      <dgm:spPr/>
      <dgm:t>
        <a:bodyPr/>
        <a:lstStyle/>
        <a:p>
          <a:endParaRPr lang="en-AU"/>
        </a:p>
      </dgm:t>
    </dgm:pt>
    <dgm:pt modelId="{44C00A1B-3C85-432D-B8BD-06D0505F6DD5}" type="sibTrans" cxnId="{E4112146-B073-4BD9-8BD9-F60EB2582AE0}">
      <dgm:prSet/>
      <dgm:spPr/>
      <dgm:t>
        <a:bodyPr/>
        <a:lstStyle/>
        <a:p>
          <a:endParaRPr lang="en-AU"/>
        </a:p>
      </dgm:t>
    </dgm:pt>
    <dgm:pt modelId="{3545DB65-9D1D-48B1-A9C6-C030CEC36440}">
      <dgm:prSet phldrT="[Text]"/>
      <dgm:spPr/>
      <dgm:t>
        <a:bodyPr/>
        <a:lstStyle/>
        <a:p>
          <a:r>
            <a:rPr lang="en-US"/>
            <a:t>A service-centered view is inherently customer oriented and relational.</a:t>
          </a:r>
          <a:endParaRPr lang="en-US" dirty="0"/>
        </a:p>
      </dgm:t>
    </dgm:pt>
    <dgm:pt modelId="{CD401A8B-8A1A-463C-9D57-53A180702D2A}" type="parTrans" cxnId="{75305AC3-9600-48E4-B85D-C777D9D1871E}">
      <dgm:prSet/>
      <dgm:spPr/>
      <dgm:t>
        <a:bodyPr/>
        <a:lstStyle/>
        <a:p>
          <a:endParaRPr lang="en-AU"/>
        </a:p>
      </dgm:t>
    </dgm:pt>
    <dgm:pt modelId="{CC5B8F40-1B10-424B-827B-37A04F76793D}" type="sibTrans" cxnId="{75305AC3-9600-48E4-B85D-C777D9D1871E}">
      <dgm:prSet/>
      <dgm:spPr/>
      <dgm:t>
        <a:bodyPr/>
        <a:lstStyle/>
        <a:p>
          <a:endParaRPr lang="en-AU"/>
        </a:p>
      </dgm:t>
    </dgm:pt>
    <dgm:pt modelId="{E7ADFF3E-0F42-4593-B304-04FE5846E7CF}">
      <dgm:prSet phldrT="[Text]"/>
      <dgm:spPr/>
      <dgm:t>
        <a:bodyPr/>
        <a:lstStyle/>
        <a:p>
          <a:r>
            <a:rPr lang="en-US" dirty="0"/>
            <a:t>All social and economic actors are resource integrators.</a:t>
          </a:r>
        </a:p>
      </dgm:t>
    </dgm:pt>
    <dgm:pt modelId="{9E453243-9214-41FA-9DEC-5329847CACFB}" type="parTrans" cxnId="{3CACF823-8686-4945-87D8-291719D2E52A}">
      <dgm:prSet/>
      <dgm:spPr/>
      <dgm:t>
        <a:bodyPr/>
        <a:lstStyle/>
        <a:p>
          <a:endParaRPr lang="en-AU"/>
        </a:p>
      </dgm:t>
    </dgm:pt>
    <dgm:pt modelId="{53E65823-A668-4373-8184-09E433B7EACC}" type="sibTrans" cxnId="{3CACF823-8686-4945-87D8-291719D2E52A}">
      <dgm:prSet/>
      <dgm:spPr/>
      <dgm:t>
        <a:bodyPr/>
        <a:lstStyle/>
        <a:p>
          <a:endParaRPr lang="en-AU"/>
        </a:p>
      </dgm:t>
    </dgm:pt>
    <dgm:pt modelId="{33B3A304-CC9B-45B6-A596-ABE8638C664A}">
      <dgm:prSet phldrT="[Text]"/>
      <dgm:spPr/>
      <dgm:t>
        <a:bodyPr/>
        <a:lstStyle/>
        <a:p>
          <a:r>
            <a:rPr lang="en-US" dirty="0"/>
            <a:t>Value is always uniquely and phenomenologically determined by the beneficiary.</a:t>
          </a:r>
        </a:p>
      </dgm:t>
    </dgm:pt>
    <dgm:pt modelId="{76368CED-0028-4EDC-9174-8B7DB5077242}" type="parTrans" cxnId="{F68A09E7-AA60-4B38-A294-CC407F0F29C0}">
      <dgm:prSet/>
      <dgm:spPr/>
      <dgm:t>
        <a:bodyPr/>
        <a:lstStyle/>
        <a:p>
          <a:endParaRPr lang="en-AU"/>
        </a:p>
      </dgm:t>
    </dgm:pt>
    <dgm:pt modelId="{0AF374B3-25B8-4138-8E4B-9C7B33282B12}" type="sibTrans" cxnId="{F68A09E7-AA60-4B38-A294-CC407F0F29C0}">
      <dgm:prSet/>
      <dgm:spPr/>
      <dgm:t>
        <a:bodyPr/>
        <a:lstStyle/>
        <a:p>
          <a:endParaRPr lang="en-AU"/>
        </a:p>
      </dgm:t>
    </dgm:pt>
    <dgm:pt modelId="{89C6A697-6F59-474F-82DD-D0945AC4C5FF}" type="pres">
      <dgm:prSet presAssocID="{D144563E-54B2-47EE-903D-EF40697AF74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F9BF6F7-8BC6-4459-9AE8-5CED70ABDBC5}" type="pres">
      <dgm:prSet presAssocID="{214955F8-A8E0-4257-A021-9BC4B2740FC9}" presName="parentText" presStyleLbl="node1" presStyleIdx="0" presStyleCnt="10" custLinFactNeighborX="-358" custLinFactNeighborY="-4551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0BFA7B-9B9B-4A31-A3E4-524B20CF28E9}" type="pres">
      <dgm:prSet presAssocID="{D44F1A61-5F35-4548-B862-CB37321D9258}" presName="spacer" presStyleCnt="0"/>
      <dgm:spPr/>
    </dgm:pt>
    <dgm:pt modelId="{E73EEDB4-2A20-4822-A351-8C9BC3837CB4}" type="pres">
      <dgm:prSet presAssocID="{877F50B3-D9EC-4EB4-A93E-D670CEBB0A3D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752999E-1F6D-4F37-9054-704C5D82432B}" type="pres">
      <dgm:prSet presAssocID="{7281FC7C-084E-44CD-9F3F-0848A294FCD3}" presName="spacer" presStyleCnt="0"/>
      <dgm:spPr/>
    </dgm:pt>
    <dgm:pt modelId="{D99128FB-6303-4541-A720-A5C2358572DF}" type="pres">
      <dgm:prSet presAssocID="{7DB43DDC-3621-4EA3-9C2D-9F36C5983B4E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DCC517-0860-41EB-92D7-11A1CAA2474D}" type="pres">
      <dgm:prSet presAssocID="{ED08ADBF-4CF4-4756-ADCC-52DCB26AF053}" presName="spacer" presStyleCnt="0"/>
      <dgm:spPr/>
    </dgm:pt>
    <dgm:pt modelId="{96CE3B61-AD87-4761-872F-3AB6638B7962}" type="pres">
      <dgm:prSet presAssocID="{4A8D27A5-5E74-4173-8E3B-1AE9B614E9B8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BBB75AB-1175-4212-B6A4-7B2A4A2EFC97}" type="pres">
      <dgm:prSet presAssocID="{72D41888-1329-4E56-A676-A43AD6CE3969}" presName="spacer" presStyleCnt="0"/>
      <dgm:spPr/>
    </dgm:pt>
    <dgm:pt modelId="{2758B283-AA0B-4BF7-948F-844B704CC7DA}" type="pres">
      <dgm:prSet presAssocID="{DEF07C64-8590-48F5-8512-9C4515880809}" presName="parentText" presStyleLbl="node1" presStyleIdx="4" presStyleCnt="10" custLinFactNeighborX="119" custLinFactNeighborY="5335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9B9D62-1422-47FF-80E4-EE9D222D556F}" type="pres">
      <dgm:prSet presAssocID="{20D3F1EC-BA34-48E1-B4C4-BCCA5A45DF30}" presName="spacer" presStyleCnt="0"/>
      <dgm:spPr/>
    </dgm:pt>
    <dgm:pt modelId="{DB9E4688-CE54-48A9-BF6E-BA1116A411C2}" type="pres">
      <dgm:prSet presAssocID="{05DF5800-4E67-4E0F-AB55-347B0D7D4B43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37E24F4-832D-426B-B8E3-1FB8B49D9DD1}" type="pres">
      <dgm:prSet presAssocID="{15A6C370-8A8B-4EA7-9EF6-A160CEC6C1F2}" presName="spacer" presStyleCnt="0"/>
      <dgm:spPr/>
    </dgm:pt>
    <dgm:pt modelId="{E07AC742-6AC7-41F7-8F98-AAAA4FDF0661}" type="pres">
      <dgm:prSet presAssocID="{A6C3604C-0DF0-4DE9-BB61-A4A9E154498F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81E4B3-9F72-4D17-B123-3F423E42A36D}" type="pres">
      <dgm:prSet presAssocID="{44C00A1B-3C85-432D-B8BD-06D0505F6DD5}" presName="spacer" presStyleCnt="0"/>
      <dgm:spPr/>
    </dgm:pt>
    <dgm:pt modelId="{126F6511-4B95-419D-AAA6-C9F622C001EE}" type="pres">
      <dgm:prSet presAssocID="{3545DB65-9D1D-48B1-A9C6-C030CEC36440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1960EB-566A-430F-A9B4-53804825072E}" type="pres">
      <dgm:prSet presAssocID="{CC5B8F40-1B10-424B-827B-37A04F76793D}" presName="spacer" presStyleCnt="0"/>
      <dgm:spPr/>
    </dgm:pt>
    <dgm:pt modelId="{DDA9935C-8DE4-49DD-B0DF-D20DB536EDDC}" type="pres">
      <dgm:prSet presAssocID="{E7ADFF3E-0F42-4593-B304-04FE5846E7CF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1F1566D-678C-4BD7-8287-57A326F985A4}" type="pres">
      <dgm:prSet presAssocID="{53E65823-A668-4373-8184-09E433B7EACC}" presName="spacer" presStyleCnt="0"/>
      <dgm:spPr/>
    </dgm:pt>
    <dgm:pt modelId="{9326A57A-B0A8-4671-B224-DBFF6F7B3016}" type="pres">
      <dgm:prSet presAssocID="{33B3A304-CC9B-45B6-A596-ABE8638C664A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68A09E7-AA60-4B38-A294-CC407F0F29C0}" srcId="{D144563E-54B2-47EE-903D-EF40697AF74B}" destId="{33B3A304-CC9B-45B6-A596-ABE8638C664A}" srcOrd="9" destOrd="0" parTransId="{76368CED-0028-4EDC-9174-8B7DB5077242}" sibTransId="{0AF374B3-25B8-4138-8E4B-9C7B33282B12}"/>
    <dgm:cxn modelId="{F727BFB1-E339-4556-B83C-2B1D93E61939}" srcId="{D144563E-54B2-47EE-903D-EF40697AF74B}" destId="{4A8D27A5-5E74-4173-8E3B-1AE9B614E9B8}" srcOrd="3" destOrd="0" parTransId="{E00D89E5-F373-4484-BCD7-EF5DA39CE923}" sibTransId="{72D41888-1329-4E56-A676-A43AD6CE3969}"/>
    <dgm:cxn modelId="{3CACF823-8686-4945-87D8-291719D2E52A}" srcId="{D144563E-54B2-47EE-903D-EF40697AF74B}" destId="{E7ADFF3E-0F42-4593-B304-04FE5846E7CF}" srcOrd="8" destOrd="0" parTransId="{9E453243-9214-41FA-9DEC-5329847CACFB}" sibTransId="{53E65823-A668-4373-8184-09E433B7EACC}"/>
    <dgm:cxn modelId="{8F19A353-3CBD-4763-AEC1-FEE76011CCAC}" type="presOf" srcId="{4A8D27A5-5E74-4173-8E3B-1AE9B614E9B8}" destId="{96CE3B61-AD87-4761-872F-3AB6638B7962}" srcOrd="0" destOrd="0" presId="urn:microsoft.com/office/officeart/2005/8/layout/vList2"/>
    <dgm:cxn modelId="{3EC12472-B11F-4BF7-A2C2-2EA982C99615}" type="presOf" srcId="{A6C3604C-0DF0-4DE9-BB61-A4A9E154498F}" destId="{E07AC742-6AC7-41F7-8F98-AAAA4FDF0661}" srcOrd="0" destOrd="0" presId="urn:microsoft.com/office/officeart/2005/8/layout/vList2"/>
    <dgm:cxn modelId="{4CA505E3-4D91-46AE-8101-8033C4830D41}" type="presOf" srcId="{7DB43DDC-3621-4EA3-9C2D-9F36C5983B4E}" destId="{D99128FB-6303-4541-A720-A5C2358572DF}" srcOrd="0" destOrd="0" presId="urn:microsoft.com/office/officeart/2005/8/layout/vList2"/>
    <dgm:cxn modelId="{17E3F0B7-2CBB-4871-BED8-F7D31852019E}" type="presOf" srcId="{DEF07C64-8590-48F5-8512-9C4515880809}" destId="{2758B283-AA0B-4BF7-948F-844B704CC7DA}" srcOrd="0" destOrd="0" presId="urn:microsoft.com/office/officeart/2005/8/layout/vList2"/>
    <dgm:cxn modelId="{A2BBFD93-339E-4ED6-82AD-B1F114786385}" type="presOf" srcId="{D144563E-54B2-47EE-903D-EF40697AF74B}" destId="{89C6A697-6F59-474F-82DD-D0945AC4C5FF}" srcOrd="0" destOrd="0" presId="urn:microsoft.com/office/officeart/2005/8/layout/vList2"/>
    <dgm:cxn modelId="{6D324A5D-D58E-45AE-BCA3-A1EC63D2272E}" type="presOf" srcId="{05DF5800-4E67-4E0F-AB55-347B0D7D4B43}" destId="{DB9E4688-CE54-48A9-BF6E-BA1116A411C2}" srcOrd="0" destOrd="0" presId="urn:microsoft.com/office/officeart/2005/8/layout/vList2"/>
    <dgm:cxn modelId="{75305AC3-9600-48E4-B85D-C777D9D1871E}" srcId="{D144563E-54B2-47EE-903D-EF40697AF74B}" destId="{3545DB65-9D1D-48B1-A9C6-C030CEC36440}" srcOrd="7" destOrd="0" parTransId="{CD401A8B-8A1A-463C-9D57-53A180702D2A}" sibTransId="{CC5B8F40-1B10-424B-827B-37A04F76793D}"/>
    <dgm:cxn modelId="{6809BA5E-47BC-4BA5-B90A-6348DF9184D3}" srcId="{D144563E-54B2-47EE-903D-EF40697AF74B}" destId="{DEF07C64-8590-48F5-8512-9C4515880809}" srcOrd="4" destOrd="0" parTransId="{95A40F8E-9403-46A7-91E1-85396CA53251}" sibTransId="{20D3F1EC-BA34-48E1-B4C4-BCCA5A45DF30}"/>
    <dgm:cxn modelId="{87CF4E0D-D77E-49FD-A471-59BDE494E88F}" srcId="{D144563E-54B2-47EE-903D-EF40697AF74B}" destId="{05DF5800-4E67-4E0F-AB55-347B0D7D4B43}" srcOrd="5" destOrd="0" parTransId="{9950011C-FE96-40AC-847D-6FA773A7402E}" sibTransId="{15A6C370-8A8B-4EA7-9EF6-A160CEC6C1F2}"/>
    <dgm:cxn modelId="{6DCB70BC-B95A-4BD1-B179-0BF9895FFB9D}" srcId="{D144563E-54B2-47EE-903D-EF40697AF74B}" destId="{214955F8-A8E0-4257-A021-9BC4B2740FC9}" srcOrd="0" destOrd="0" parTransId="{D5E023A1-C82C-455D-B592-9691692EEE7E}" sibTransId="{D44F1A61-5F35-4548-B862-CB37321D9258}"/>
    <dgm:cxn modelId="{7542AB00-B33A-4CB0-8CC1-FDAACFE90912}" type="presOf" srcId="{214955F8-A8E0-4257-A021-9BC4B2740FC9}" destId="{EF9BF6F7-8BC6-4459-9AE8-5CED70ABDBC5}" srcOrd="0" destOrd="0" presId="urn:microsoft.com/office/officeart/2005/8/layout/vList2"/>
    <dgm:cxn modelId="{0FF38467-6D92-4DDB-B2E7-D7B7F9D502A7}" type="presOf" srcId="{E7ADFF3E-0F42-4593-B304-04FE5846E7CF}" destId="{DDA9935C-8DE4-49DD-B0DF-D20DB536EDDC}" srcOrd="0" destOrd="0" presId="urn:microsoft.com/office/officeart/2005/8/layout/vList2"/>
    <dgm:cxn modelId="{E4112146-B073-4BD9-8BD9-F60EB2582AE0}" srcId="{D144563E-54B2-47EE-903D-EF40697AF74B}" destId="{A6C3604C-0DF0-4DE9-BB61-A4A9E154498F}" srcOrd="6" destOrd="0" parTransId="{CB4B0EC0-7A8B-4D61-A360-027A6A62DBD8}" sibTransId="{44C00A1B-3C85-432D-B8BD-06D0505F6DD5}"/>
    <dgm:cxn modelId="{4BEB3329-1D7D-450F-9E93-8F91650B41A1}" srcId="{D144563E-54B2-47EE-903D-EF40697AF74B}" destId="{877F50B3-D9EC-4EB4-A93E-D670CEBB0A3D}" srcOrd="1" destOrd="0" parTransId="{95E2C234-D865-4E4D-B04A-BCEBC31C4814}" sibTransId="{7281FC7C-084E-44CD-9F3F-0848A294FCD3}"/>
    <dgm:cxn modelId="{1D03DBDE-8B67-4C88-8FDC-2C72F4251EA7}" type="presOf" srcId="{33B3A304-CC9B-45B6-A596-ABE8638C664A}" destId="{9326A57A-B0A8-4671-B224-DBFF6F7B3016}" srcOrd="0" destOrd="0" presId="urn:microsoft.com/office/officeart/2005/8/layout/vList2"/>
    <dgm:cxn modelId="{371E6FE0-53C7-4059-A2BC-AF54CF559933}" type="presOf" srcId="{877F50B3-D9EC-4EB4-A93E-D670CEBB0A3D}" destId="{E73EEDB4-2A20-4822-A351-8C9BC3837CB4}" srcOrd="0" destOrd="0" presId="urn:microsoft.com/office/officeart/2005/8/layout/vList2"/>
    <dgm:cxn modelId="{6D98E765-195C-49F8-B1EC-8B94F65A0653}" srcId="{D144563E-54B2-47EE-903D-EF40697AF74B}" destId="{7DB43DDC-3621-4EA3-9C2D-9F36C5983B4E}" srcOrd="2" destOrd="0" parTransId="{CAC3A8DD-B4DC-40F8-B85B-F063A9823151}" sibTransId="{ED08ADBF-4CF4-4756-ADCC-52DCB26AF053}"/>
    <dgm:cxn modelId="{89AAC533-1D0D-49B3-B11D-B9DE44F948F2}" type="presOf" srcId="{3545DB65-9D1D-48B1-A9C6-C030CEC36440}" destId="{126F6511-4B95-419D-AAA6-C9F622C001EE}" srcOrd="0" destOrd="0" presId="urn:microsoft.com/office/officeart/2005/8/layout/vList2"/>
    <dgm:cxn modelId="{84078627-C443-4CE6-AD7A-966306EC7DB9}" type="presParOf" srcId="{89C6A697-6F59-474F-82DD-D0945AC4C5FF}" destId="{EF9BF6F7-8BC6-4459-9AE8-5CED70ABDBC5}" srcOrd="0" destOrd="0" presId="urn:microsoft.com/office/officeart/2005/8/layout/vList2"/>
    <dgm:cxn modelId="{E0C77532-365D-4746-B67B-5B2EFF7E74A8}" type="presParOf" srcId="{89C6A697-6F59-474F-82DD-D0945AC4C5FF}" destId="{1E0BFA7B-9B9B-4A31-A3E4-524B20CF28E9}" srcOrd="1" destOrd="0" presId="urn:microsoft.com/office/officeart/2005/8/layout/vList2"/>
    <dgm:cxn modelId="{11D30137-47CE-4F6A-A461-CAA96F7CFF84}" type="presParOf" srcId="{89C6A697-6F59-474F-82DD-D0945AC4C5FF}" destId="{E73EEDB4-2A20-4822-A351-8C9BC3837CB4}" srcOrd="2" destOrd="0" presId="urn:microsoft.com/office/officeart/2005/8/layout/vList2"/>
    <dgm:cxn modelId="{CEBCFDC3-4B6F-4DB5-802B-21A1188E2AB5}" type="presParOf" srcId="{89C6A697-6F59-474F-82DD-D0945AC4C5FF}" destId="{B752999E-1F6D-4F37-9054-704C5D82432B}" srcOrd="3" destOrd="0" presId="urn:microsoft.com/office/officeart/2005/8/layout/vList2"/>
    <dgm:cxn modelId="{C288D3D3-6BED-4417-936D-7CA73FA89598}" type="presParOf" srcId="{89C6A697-6F59-474F-82DD-D0945AC4C5FF}" destId="{D99128FB-6303-4541-A720-A5C2358572DF}" srcOrd="4" destOrd="0" presId="urn:microsoft.com/office/officeart/2005/8/layout/vList2"/>
    <dgm:cxn modelId="{70A37FEE-81AF-4D0D-94A8-7601088ED61D}" type="presParOf" srcId="{89C6A697-6F59-474F-82DD-D0945AC4C5FF}" destId="{54DCC517-0860-41EB-92D7-11A1CAA2474D}" srcOrd="5" destOrd="0" presId="urn:microsoft.com/office/officeart/2005/8/layout/vList2"/>
    <dgm:cxn modelId="{D6DB6534-D39F-4E33-95F1-7B4B2E1A58E6}" type="presParOf" srcId="{89C6A697-6F59-474F-82DD-D0945AC4C5FF}" destId="{96CE3B61-AD87-4761-872F-3AB6638B7962}" srcOrd="6" destOrd="0" presId="urn:microsoft.com/office/officeart/2005/8/layout/vList2"/>
    <dgm:cxn modelId="{0FC93B04-996D-4E0F-8044-2EBABF7C7892}" type="presParOf" srcId="{89C6A697-6F59-474F-82DD-D0945AC4C5FF}" destId="{FBBB75AB-1175-4212-B6A4-7B2A4A2EFC97}" srcOrd="7" destOrd="0" presId="urn:microsoft.com/office/officeart/2005/8/layout/vList2"/>
    <dgm:cxn modelId="{69BA2014-35AB-4FF1-A5D4-F0F40BBC53FD}" type="presParOf" srcId="{89C6A697-6F59-474F-82DD-D0945AC4C5FF}" destId="{2758B283-AA0B-4BF7-948F-844B704CC7DA}" srcOrd="8" destOrd="0" presId="urn:microsoft.com/office/officeart/2005/8/layout/vList2"/>
    <dgm:cxn modelId="{A3F85E78-78AE-40E9-B545-D4585E224170}" type="presParOf" srcId="{89C6A697-6F59-474F-82DD-D0945AC4C5FF}" destId="{949B9D62-1422-47FF-80E4-EE9D222D556F}" srcOrd="9" destOrd="0" presId="urn:microsoft.com/office/officeart/2005/8/layout/vList2"/>
    <dgm:cxn modelId="{F77897C0-7783-4BBD-AE55-9074278BB18C}" type="presParOf" srcId="{89C6A697-6F59-474F-82DD-D0945AC4C5FF}" destId="{DB9E4688-CE54-48A9-BF6E-BA1116A411C2}" srcOrd="10" destOrd="0" presId="urn:microsoft.com/office/officeart/2005/8/layout/vList2"/>
    <dgm:cxn modelId="{EAA67CA7-2365-4A48-AC24-A73536BFBF8C}" type="presParOf" srcId="{89C6A697-6F59-474F-82DD-D0945AC4C5FF}" destId="{D37E24F4-832D-426B-B8E3-1FB8B49D9DD1}" srcOrd="11" destOrd="0" presId="urn:microsoft.com/office/officeart/2005/8/layout/vList2"/>
    <dgm:cxn modelId="{4EC50E3E-8558-4981-88FF-8D2C8DDCF0E5}" type="presParOf" srcId="{89C6A697-6F59-474F-82DD-D0945AC4C5FF}" destId="{E07AC742-6AC7-41F7-8F98-AAAA4FDF0661}" srcOrd="12" destOrd="0" presId="urn:microsoft.com/office/officeart/2005/8/layout/vList2"/>
    <dgm:cxn modelId="{DC5E3930-888D-497D-8A79-3645898ACFFB}" type="presParOf" srcId="{89C6A697-6F59-474F-82DD-D0945AC4C5FF}" destId="{AF81E4B3-9F72-4D17-B123-3F423E42A36D}" srcOrd="13" destOrd="0" presId="urn:microsoft.com/office/officeart/2005/8/layout/vList2"/>
    <dgm:cxn modelId="{18AA6DD2-F30F-479C-B337-0A0545373A9B}" type="presParOf" srcId="{89C6A697-6F59-474F-82DD-D0945AC4C5FF}" destId="{126F6511-4B95-419D-AAA6-C9F622C001EE}" srcOrd="14" destOrd="0" presId="urn:microsoft.com/office/officeart/2005/8/layout/vList2"/>
    <dgm:cxn modelId="{951088CB-1C4D-41EB-A820-1EE159805C30}" type="presParOf" srcId="{89C6A697-6F59-474F-82DD-D0945AC4C5FF}" destId="{C51960EB-566A-430F-A9B4-53804825072E}" srcOrd="15" destOrd="0" presId="urn:microsoft.com/office/officeart/2005/8/layout/vList2"/>
    <dgm:cxn modelId="{E5C2CB27-23AA-4D0E-B929-761A6462407B}" type="presParOf" srcId="{89C6A697-6F59-474F-82DD-D0945AC4C5FF}" destId="{DDA9935C-8DE4-49DD-B0DF-D20DB536EDDC}" srcOrd="16" destOrd="0" presId="urn:microsoft.com/office/officeart/2005/8/layout/vList2"/>
    <dgm:cxn modelId="{67097433-8F47-4148-9ED4-81599B37F679}" type="presParOf" srcId="{89C6A697-6F59-474F-82DD-D0945AC4C5FF}" destId="{41F1566D-678C-4BD7-8287-57A326F985A4}" srcOrd="17" destOrd="0" presId="urn:microsoft.com/office/officeart/2005/8/layout/vList2"/>
    <dgm:cxn modelId="{1A79689E-50E0-4334-98AF-DF288BE2AA13}" type="presParOf" srcId="{89C6A697-6F59-474F-82DD-D0945AC4C5FF}" destId="{9326A57A-B0A8-4671-B224-DBFF6F7B3016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A6095-4A88-4180-BD3B-D7A14455C2A6}">
      <dsp:nvSpPr>
        <dsp:cNvPr id="0" name=""/>
        <dsp:cNvSpPr/>
      </dsp:nvSpPr>
      <dsp:spPr>
        <a:xfrm>
          <a:off x="0" y="181174"/>
          <a:ext cx="4567238" cy="9981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1600" i="1" kern="1200" dirty="0"/>
            <a:t>Tourists themselves Can be part of the solution </a:t>
          </a:r>
          <a:endParaRPr lang="en-US" sz="1600" kern="1200" dirty="0"/>
        </a:p>
      </dsp:txBody>
      <dsp:txXfrm>
        <a:off x="48727" y="229901"/>
        <a:ext cx="4469784" cy="900725"/>
      </dsp:txXfrm>
    </dsp:sp>
    <dsp:sp modelId="{B2292633-A7EC-4489-8A53-6BA1398A6468}">
      <dsp:nvSpPr>
        <dsp:cNvPr id="0" name=""/>
        <dsp:cNvSpPr/>
      </dsp:nvSpPr>
      <dsp:spPr>
        <a:xfrm>
          <a:off x="0" y="1234073"/>
          <a:ext cx="4567238" cy="9981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600" i="1" kern="1200" dirty="0"/>
            <a:t>Experiences become the currency for sustainability actioned by tourists</a:t>
          </a:r>
        </a:p>
      </dsp:txBody>
      <dsp:txXfrm>
        <a:off x="48727" y="1282800"/>
        <a:ext cx="4469784" cy="900725"/>
      </dsp:txXfrm>
    </dsp:sp>
    <dsp:sp modelId="{7B6438DC-3678-4BC6-847A-61B0CD3B5610}">
      <dsp:nvSpPr>
        <dsp:cNvPr id="0" name=""/>
        <dsp:cNvSpPr/>
      </dsp:nvSpPr>
      <dsp:spPr>
        <a:xfrm>
          <a:off x="0" y="2286972"/>
          <a:ext cx="4567238" cy="99817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600" i="1" kern="1200" dirty="0"/>
            <a:t>Sustainability becomes part of the value creation for tourists </a:t>
          </a:r>
        </a:p>
      </dsp:txBody>
      <dsp:txXfrm>
        <a:off x="48727" y="2335699"/>
        <a:ext cx="4469784" cy="900725"/>
      </dsp:txXfrm>
    </dsp:sp>
    <dsp:sp modelId="{8CFD7F68-1BDB-4D75-BAA9-D8B4A594863E}">
      <dsp:nvSpPr>
        <dsp:cNvPr id="0" name=""/>
        <dsp:cNvSpPr/>
      </dsp:nvSpPr>
      <dsp:spPr>
        <a:xfrm>
          <a:off x="0" y="3339872"/>
          <a:ext cx="4567238" cy="9981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1900" i="1" kern="1200"/>
            <a:t>Co-CREATED EXPERIENCES using Service-DOMINANT LOGIC</a:t>
          </a:r>
          <a:endParaRPr lang="en-US" sz="1900" kern="1200" dirty="0"/>
        </a:p>
      </dsp:txBody>
      <dsp:txXfrm>
        <a:off x="48727" y="3388599"/>
        <a:ext cx="4469784" cy="900725"/>
      </dsp:txXfrm>
    </dsp:sp>
    <dsp:sp modelId="{548EB1EB-DD1A-4629-B505-FB7CD299637C}">
      <dsp:nvSpPr>
        <dsp:cNvPr id="0" name=""/>
        <dsp:cNvSpPr/>
      </dsp:nvSpPr>
      <dsp:spPr>
        <a:xfrm>
          <a:off x="0" y="4392771"/>
          <a:ext cx="4567238" cy="9981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1900" i="1" kern="1200"/>
            <a:t>Identifying (predictive) relationships between those markers</a:t>
          </a:r>
          <a:endParaRPr lang="en-US" sz="1900" kern="1200"/>
        </a:p>
      </dsp:txBody>
      <dsp:txXfrm>
        <a:off x="48727" y="4441498"/>
        <a:ext cx="4469784" cy="9007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9BF6F7-8BC6-4459-9AE8-5CED70ABDBC5}">
      <dsp:nvSpPr>
        <dsp:cNvPr id="0" name=""/>
        <dsp:cNvSpPr/>
      </dsp:nvSpPr>
      <dsp:spPr>
        <a:xfrm>
          <a:off x="0" y="90892"/>
          <a:ext cx="4701779" cy="5019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The application of </a:t>
          </a:r>
          <a:r>
            <a:rPr lang="en-US" sz="1300" kern="1200" dirty="0" err="1"/>
            <a:t>specialised</a:t>
          </a:r>
          <a:r>
            <a:rPr lang="en-US" sz="1300" kern="1200" dirty="0"/>
            <a:t> skills and knowledge is the fundamental unit of exchange</a:t>
          </a:r>
        </a:p>
      </dsp:txBody>
      <dsp:txXfrm>
        <a:off x="24502" y="115394"/>
        <a:ext cx="4652775" cy="452926"/>
      </dsp:txXfrm>
    </dsp:sp>
    <dsp:sp modelId="{E73EEDB4-2A20-4822-A351-8C9BC3837CB4}">
      <dsp:nvSpPr>
        <dsp:cNvPr id="0" name=""/>
        <dsp:cNvSpPr/>
      </dsp:nvSpPr>
      <dsp:spPr>
        <a:xfrm>
          <a:off x="0" y="647302"/>
          <a:ext cx="4701779" cy="501930"/>
        </a:xfrm>
        <a:prstGeom prst="roundRect">
          <a:avLst/>
        </a:prstGeom>
        <a:solidFill>
          <a:schemeClr val="accent2">
            <a:hueOff val="-85727"/>
            <a:satOff val="-1768"/>
            <a:lumOff val="-165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Indirect exchange masks the fundamental basis of exchange.</a:t>
          </a:r>
        </a:p>
      </dsp:txBody>
      <dsp:txXfrm>
        <a:off x="24502" y="671804"/>
        <a:ext cx="4652775" cy="452926"/>
      </dsp:txXfrm>
    </dsp:sp>
    <dsp:sp modelId="{D99128FB-6303-4541-A720-A5C2358572DF}">
      <dsp:nvSpPr>
        <dsp:cNvPr id="0" name=""/>
        <dsp:cNvSpPr/>
      </dsp:nvSpPr>
      <dsp:spPr>
        <a:xfrm>
          <a:off x="0" y="1186672"/>
          <a:ext cx="4701779" cy="501930"/>
        </a:xfrm>
        <a:prstGeom prst="roundRect">
          <a:avLst/>
        </a:prstGeom>
        <a:solidFill>
          <a:schemeClr val="accent2">
            <a:hueOff val="-171454"/>
            <a:satOff val="-3537"/>
            <a:lumOff val="-3312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Goods are a distribution mechanism for service provision.</a:t>
          </a:r>
        </a:p>
      </dsp:txBody>
      <dsp:txXfrm>
        <a:off x="24502" y="1211174"/>
        <a:ext cx="4652775" cy="452926"/>
      </dsp:txXfrm>
    </dsp:sp>
    <dsp:sp modelId="{96CE3B61-AD87-4761-872F-3AB6638B7962}">
      <dsp:nvSpPr>
        <dsp:cNvPr id="0" name=""/>
        <dsp:cNvSpPr/>
      </dsp:nvSpPr>
      <dsp:spPr>
        <a:xfrm>
          <a:off x="0" y="1726042"/>
          <a:ext cx="4701779" cy="501930"/>
        </a:xfrm>
        <a:prstGeom prst="roundRect">
          <a:avLst/>
        </a:prstGeom>
        <a:solidFill>
          <a:schemeClr val="accent2">
            <a:hueOff val="-257180"/>
            <a:satOff val="-5305"/>
            <a:lumOff val="-4967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Operant resources are the fundamental source of competitive advantage</a:t>
          </a:r>
        </a:p>
      </dsp:txBody>
      <dsp:txXfrm>
        <a:off x="24502" y="1750544"/>
        <a:ext cx="4652775" cy="452926"/>
      </dsp:txXfrm>
    </dsp:sp>
    <dsp:sp modelId="{2758B283-AA0B-4BF7-948F-844B704CC7DA}">
      <dsp:nvSpPr>
        <dsp:cNvPr id="0" name=""/>
        <dsp:cNvSpPr/>
      </dsp:nvSpPr>
      <dsp:spPr>
        <a:xfrm>
          <a:off x="0" y="2285387"/>
          <a:ext cx="4701779" cy="501930"/>
        </a:xfrm>
        <a:prstGeom prst="roundRect">
          <a:avLst/>
        </a:prstGeom>
        <a:solidFill>
          <a:schemeClr val="accent2">
            <a:hueOff val="-342907"/>
            <a:satOff val="-7073"/>
            <a:lumOff val="-662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All economies are service economies.</a:t>
          </a:r>
        </a:p>
      </dsp:txBody>
      <dsp:txXfrm>
        <a:off x="24502" y="2309889"/>
        <a:ext cx="4652775" cy="452926"/>
      </dsp:txXfrm>
    </dsp:sp>
    <dsp:sp modelId="{DB9E4688-CE54-48A9-BF6E-BA1116A411C2}">
      <dsp:nvSpPr>
        <dsp:cNvPr id="0" name=""/>
        <dsp:cNvSpPr/>
      </dsp:nvSpPr>
      <dsp:spPr>
        <a:xfrm>
          <a:off x="0" y="2804782"/>
          <a:ext cx="4701779" cy="501930"/>
        </a:xfrm>
        <a:prstGeom prst="roundRect">
          <a:avLst/>
        </a:prstGeom>
        <a:solidFill>
          <a:schemeClr val="accent2">
            <a:hueOff val="-428634"/>
            <a:satOff val="-8842"/>
            <a:lumOff val="-8279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The customer is always a co-creator of value.</a:t>
          </a:r>
        </a:p>
      </dsp:txBody>
      <dsp:txXfrm>
        <a:off x="24502" y="2829284"/>
        <a:ext cx="4652775" cy="452926"/>
      </dsp:txXfrm>
    </dsp:sp>
    <dsp:sp modelId="{E07AC742-6AC7-41F7-8F98-AAAA4FDF0661}">
      <dsp:nvSpPr>
        <dsp:cNvPr id="0" name=""/>
        <dsp:cNvSpPr/>
      </dsp:nvSpPr>
      <dsp:spPr>
        <a:xfrm>
          <a:off x="0" y="3344152"/>
          <a:ext cx="4701779" cy="501930"/>
        </a:xfrm>
        <a:prstGeom prst="roundRect">
          <a:avLst/>
        </a:prstGeom>
        <a:solidFill>
          <a:schemeClr val="accent2">
            <a:hueOff val="-514361"/>
            <a:satOff val="-10610"/>
            <a:lumOff val="-9935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The enterprise cannot deliver value, only offer value propositions.</a:t>
          </a:r>
        </a:p>
      </dsp:txBody>
      <dsp:txXfrm>
        <a:off x="24502" y="3368654"/>
        <a:ext cx="4652775" cy="452926"/>
      </dsp:txXfrm>
    </dsp:sp>
    <dsp:sp modelId="{126F6511-4B95-419D-AAA6-C9F622C001EE}">
      <dsp:nvSpPr>
        <dsp:cNvPr id="0" name=""/>
        <dsp:cNvSpPr/>
      </dsp:nvSpPr>
      <dsp:spPr>
        <a:xfrm>
          <a:off x="0" y="3883522"/>
          <a:ext cx="4701779" cy="501930"/>
        </a:xfrm>
        <a:prstGeom prst="roundRect">
          <a:avLst/>
        </a:prstGeom>
        <a:solidFill>
          <a:schemeClr val="accent2">
            <a:hueOff val="-600088"/>
            <a:satOff val="-12378"/>
            <a:lumOff val="-1159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A service-centered view is inherently customer oriented and relational.</a:t>
          </a:r>
          <a:endParaRPr lang="en-US" sz="1300" kern="1200" dirty="0"/>
        </a:p>
      </dsp:txBody>
      <dsp:txXfrm>
        <a:off x="24502" y="3908024"/>
        <a:ext cx="4652775" cy="452926"/>
      </dsp:txXfrm>
    </dsp:sp>
    <dsp:sp modelId="{DDA9935C-8DE4-49DD-B0DF-D20DB536EDDC}">
      <dsp:nvSpPr>
        <dsp:cNvPr id="0" name=""/>
        <dsp:cNvSpPr/>
      </dsp:nvSpPr>
      <dsp:spPr>
        <a:xfrm>
          <a:off x="0" y="4422892"/>
          <a:ext cx="4701779" cy="501930"/>
        </a:xfrm>
        <a:prstGeom prst="roundRect">
          <a:avLst/>
        </a:prstGeom>
        <a:solidFill>
          <a:schemeClr val="accent2">
            <a:hueOff val="-685814"/>
            <a:satOff val="-14147"/>
            <a:lumOff val="-1324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All social and economic actors are resource integrators.</a:t>
          </a:r>
        </a:p>
      </dsp:txBody>
      <dsp:txXfrm>
        <a:off x="24502" y="4447394"/>
        <a:ext cx="4652775" cy="452926"/>
      </dsp:txXfrm>
    </dsp:sp>
    <dsp:sp modelId="{9326A57A-B0A8-4671-B224-DBFF6F7B3016}">
      <dsp:nvSpPr>
        <dsp:cNvPr id="0" name=""/>
        <dsp:cNvSpPr/>
      </dsp:nvSpPr>
      <dsp:spPr>
        <a:xfrm>
          <a:off x="0" y="4962262"/>
          <a:ext cx="4701779" cy="501930"/>
        </a:xfrm>
        <a:prstGeom prst="roundRect">
          <a:avLst/>
        </a:prstGeom>
        <a:solidFill>
          <a:schemeClr val="accent2">
            <a:hueOff val="-771541"/>
            <a:satOff val="-15915"/>
            <a:lumOff val="-14902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Value is always uniquely and phenomenologically determined by the beneficiary.</a:t>
          </a:r>
        </a:p>
      </dsp:txBody>
      <dsp:txXfrm>
        <a:off x="24502" y="4986764"/>
        <a:ext cx="4652775" cy="452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ED0AA-6C8C-42E5-BBB8-FFE9CE524397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A112C-3A36-4472-ABCA-4EEE55D122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749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517D-3D53-4D21-9302-78885830E6DE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4E498-E6E7-43FB-B34B-C293D5D4F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083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September 18,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Lk4M0lp9sU" TargetMode="Externa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559AE206-7EBA-4D33-8BC9-9D8158553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19" y="4565194"/>
            <a:ext cx="5538397" cy="172312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r">
              <a:lnSpc>
                <a:spcPct val="90000"/>
              </a:lnSpc>
            </a:pP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Operationalising sustainable tourism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6437D937-A7F1-4011-92B4-328E5BE1B1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1425" y="1322610"/>
            <a:ext cx="1682850" cy="16828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B672F332-AF08-46C6-94F0-77684310D7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46253" y="2707205"/>
            <a:ext cx="721796" cy="7217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34244EF8-D73A-40E1-BE73-D46E6B4B04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44374" y="2603243"/>
            <a:ext cx="220271" cy="2202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xmlns="" id="{AB84D7E8-4ECB-42D7-ADBF-01689B0F24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29087" y="0"/>
            <a:ext cx="4814914" cy="3429000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9E8E38ED-369A-44C2-B635-0BED0E48A6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979834" y="4776880"/>
            <a:ext cx="0" cy="130302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11896" y="6455093"/>
            <a:ext cx="274320" cy="273844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fld id="{0CFEC368-1D7A-4F81-ABF6-AE0E36BAF64C}" type="slidenum">
              <a:rPr lang="en-US" sz="700"/>
              <a:pPr algn="ctr">
                <a:lnSpc>
                  <a:spcPct val="90000"/>
                </a:lnSpc>
                <a:spcAft>
                  <a:spcPts val="600"/>
                </a:spcAft>
              </a:pPr>
              <a:t>1</a:t>
            </a:fld>
            <a:endParaRPr lang="en-US" sz="7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0E5379D-69D2-4836-861E-2489CE3999A1}"/>
              </a:ext>
            </a:extLst>
          </p:cNvPr>
          <p:cNvSpPr/>
          <p:nvPr/>
        </p:nvSpPr>
        <p:spPr>
          <a:xfrm>
            <a:off x="6295675" y="4579718"/>
            <a:ext cx="2016221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/>
              <a:t>Lecture 8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2766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0CFB9E-3CDA-44C6-8F25-536765786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n-AU">
                <a:solidFill>
                  <a:schemeClr val="accent1"/>
                </a:solidFill>
              </a:rPr>
              <a:t>A signature strength approach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2AECB2-6BCB-43D7-9159-6F84AD6BC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en-AU" sz="2100"/>
              <a:t>Guests who are happy with a positive, open outlook are more willing to engage with the “green” activities </a:t>
            </a:r>
          </a:p>
          <a:p>
            <a:r>
              <a:rPr lang="en-AU" sz="2100"/>
              <a:t>Signature strengths are a positive psychology approach that build on the best in people and encourage personal wellbeing when using those strengths </a:t>
            </a:r>
          </a:p>
          <a:p>
            <a:r>
              <a:rPr lang="en-AU" sz="2100"/>
              <a:t>Using signature strengths to frame green behaviours, those green behaviours become intrinsically rewarding</a:t>
            </a:r>
          </a:p>
          <a:p>
            <a:endParaRPr lang="en-AU" sz="21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017749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52663" y="321177"/>
            <a:ext cx="3249230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C8CF13-24D7-4330-BD88-EF050E665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77" y="914400"/>
            <a:ext cx="27432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9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Some examples of signature strengths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38FB9660-F42F-4313-BBC4-47C007FE4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93344" y="3910267"/>
            <a:ext cx="1940093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73F29B80-75E9-4572-882F-888A84DD3B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5366" y="1491483"/>
            <a:ext cx="4915159" cy="3882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521533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52663" y="321177"/>
            <a:ext cx="3249230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497F39-8E10-4B82-9FC6-91606C211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77" y="914400"/>
            <a:ext cx="27432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9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As applied to green behaviours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38FB9660-F42F-4313-BBC4-47C007FE4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93344" y="3910267"/>
            <a:ext cx="1940093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F33F37B-24FD-4513-A52E-4CC74D493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5366" y="1976855"/>
            <a:ext cx="4915159" cy="29122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007972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0D9F12-06A0-41F3-AE0B-3912805F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n-AU" sz="3700" dirty="0">
                <a:solidFill>
                  <a:schemeClr val="accent1"/>
                </a:solidFill>
              </a:rPr>
              <a:t>The process 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66E4E2-E725-48FE-AEDD-4AE860323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778" y="1103233"/>
            <a:ext cx="4783327" cy="4930246"/>
          </a:xfrm>
        </p:spPr>
        <p:txBody>
          <a:bodyPr anchor="ctr">
            <a:normAutofit lnSpcReduction="10000"/>
          </a:bodyPr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</a:pPr>
            <a:r>
              <a:rPr lang="en-US" sz="1800" dirty="0"/>
              <a:t>Integrates sustainability in the value proposition by linking signature strengths to sustainability-oriented activities 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</a:pPr>
            <a:endParaRPr lang="en-US" sz="18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</a:pPr>
            <a:r>
              <a:rPr lang="en-US" sz="1800" dirty="0"/>
              <a:t>Must be driven by the manager/owner of the property, who leads by example. 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</a:pPr>
            <a:endParaRPr lang="en-US" sz="18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</a:pPr>
            <a:r>
              <a:rPr lang="en-US" sz="1800" dirty="0"/>
              <a:t>Relies on positive, wellbeing focused approaches, i.e. co-creating value with the guest, through a personalized engaging experience 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</a:pPr>
            <a:endParaRPr lang="en-US" sz="18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</a:pPr>
            <a:r>
              <a:rPr lang="en-US" sz="1800" dirty="0"/>
              <a:t>Uses benchmarking, indicators and feedback to involve the guest in the process 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</a:pPr>
            <a:endParaRPr lang="en-US" sz="18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</a:pPr>
            <a:endParaRPr lang="en-US" sz="1800" dirty="0"/>
          </a:p>
          <a:p>
            <a:pPr>
              <a:lnSpc>
                <a:spcPct val="90000"/>
              </a:lnSpc>
            </a:pPr>
            <a:endParaRPr lang="en-AU" sz="1800" dirty="0"/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7928637" y="6033479"/>
            <a:ext cx="586712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>
            <a:lvl1pPr eaLnBrk="0" hangingPunct="0">
              <a:defRPr b="1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fld id="{A9D2EA95-766E-4FF7-8D1D-C84260D17C66}" type="slidenum">
              <a:rPr lang="en-US" sz="900" b="0">
                <a:solidFill>
                  <a:schemeClr val="tx1">
                    <a:alpha val="80000"/>
                  </a:schemeClr>
                </a:solidFill>
                <a:latin typeface="+mn-lt"/>
              </a:rPr>
              <a:pPr eaLnBrk="1" hangingPunct="1">
                <a:spcAft>
                  <a:spcPts val="600"/>
                </a:spcAft>
              </a:pPr>
              <a:t>13</a:t>
            </a:fld>
            <a:endParaRPr lang="en-US" sz="900" b="0">
              <a:solidFill>
                <a:schemeClr val="tx1">
                  <a:alpha val="80000"/>
                </a:schemeClr>
              </a:solidFill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615048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4116A4-E69B-4A79-9B5F-E89B713A2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approach 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xmlns="" id="{2EA44712-45A6-48D6-9371-74ABD879C04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87624" y="1988840"/>
            <a:ext cx="6058032" cy="34076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531092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52663" y="321177"/>
            <a:ext cx="3249230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8A1D60-D411-4A2B-8799-07E5387AB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77" y="914400"/>
            <a:ext cx="27432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Introducing the concept to the guest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38FB9660-F42F-4313-BBC4-47C007FE4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93344" y="3910267"/>
            <a:ext cx="1940093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A064558E-76D7-45E1-AFCA-544F51D7DC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9100" y="1340768"/>
            <a:ext cx="5025971" cy="38197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86E391B-A269-4AB8-B10D-2108AE45F3BF}"/>
              </a:ext>
            </a:extLst>
          </p:cNvPr>
          <p:cNvSpPr txBox="1"/>
          <p:nvPr/>
        </p:nvSpPr>
        <p:spPr>
          <a:xfrm>
            <a:off x="3779912" y="5313090"/>
            <a:ext cx="49151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Taken from Warren et al., 2018). Sustainability-oriented service Innovation: a 14 year longitudinal study. </a:t>
            </a:r>
            <a:r>
              <a:rPr lang="en-AU" sz="1400" i="1" dirty="0"/>
              <a:t>Journal of Sustainable Tourism</a:t>
            </a:r>
            <a:endParaRPr lang="en-AU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763727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15A25B-EF4E-4D02-BCF0-DAE0B68B6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AU" dirty="0"/>
              <a:t>Some activities matching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4D7474-DCD2-483E-BE02-D75D115D3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128961"/>
            <a:ext cx="3439294" cy="4351338"/>
          </a:xfrm>
        </p:spPr>
        <p:txBody>
          <a:bodyPr>
            <a:normAutofit/>
          </a:bodyPr>
          <a:lstStyle/>
          <a:p>
            <a:r>
              <a:rPr lang="en-AU" sz="1700" dirty="0"/>
              <a:t>Kindness = saving food scraps for the chickens and feeding the chickens</a:t>
            </a:r>
          </a:p>
          <a:p>
            <a:r>
              <a:rPr lang="en-AU" sz="1700" dirty="0"/>
              <a:t>Zest = borrowing bicycles with baskets and fresh produce for a picnic offsite </a:t>
            </a:r>
          </a:p>
          <a:p>
            <a:r>
              <a:rPr lang="en-AU" sz="1700" dirty="0"/>
              <a:t>Self-regulation = water saving through timed showers </a:t>
            </a:r>
          </a:p>
          <a:p>
            <a:r>
              <a:rPr lang="en-AU" sz="1700" dirty="0"/>
              <a:t>Citizenship = engagement with local wildlife charity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DCF66AF6-F21E-4C7D-BF6F-AB8AD696A3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93" r="8170" b="-1"/>
          <a:stretch/>
        </p:blipFill>
        <p:spPr>
          <a:xfrm>
            <a:off x="3840480" y="1904281"/>
            <a:ext cx="4674870" cy="42726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651049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8DC0CB-39FA-4303-BB07-09322B4B1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964" y="309604"/>
            <a:ext cx="8229600" cy="990600"/>
          </a:xfrm>
        </p:spPr>
        <p:txBody>
          <a:bodyPr>
            <a:normAutofit/>
          </a:bodyPr>
          <a:lstStyle/>
          <a:p>
            <a:r>
              <a:rPr lang="en-AU" dirty="0"/>
              <a:t>Some outcomes: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52529F-6D6E-4373-90FF-75F039050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0824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dirty="0"/>
              <a:t>Monitored 1,000 guests for 17 months so covering all seasonal climatic variations, comparing those that got the My Green Butler treatment vs those that didn’t </a:t>
            </a:r>
          </a:p>
          <a:p>
            <a:pPr fontAlgn="base"/>
            <a:r>
              <a:rPr lang="en-US" dirty="0"/>
              <a:t>My Green Butler guests used 38% less firewood, 33% less electricity, 21% less water and 20% less gas compared to other guests staying at the same accommodation in the same seasons. </a:t>
            </a:r>
          </a:p>
          <a:p>
            <a:pPr fontAlgn="base"/>
            <a:r>
              <a:rPr lang="en-US" dirty="0"/>
              <a:t>They also tolerated a wider range of inside temperatures  (+/– 1C ) and said they were more comfortable than other guests.</a:t>
            </a:r>
          </a:p>
          <a:p>
            <a:pPr fontAlgn="base"/>
            <a:r>
              <a:rPr lang="en-US" dirty="0"/>
              <a:t>85% of My Green Butler guests said they choose to save resources, while only 59% of other guests said the same – but only those that got feedback did save</a:t>
            </a:r>
          </a:p>
          <a:p>
            <a:pPr fontAlgn="base"/>
            <a:r>
              <a:rPr lang="en-AU" dirty="0"/>
              <a:t>80% of guests engage with the process and found that it strongly added to the enjoyment of their </a:t>
            </a:r>
            <a:r>
              <a:rPr lang="en-AU" dirty="0" err="1"/>
              <a:t>sta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750576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23AC064-BC96-4F32-8AE1-B2FD387548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83551" y="343486"/>
            <a:ext cx="8579094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DD1F37-C660-489F-AC36-E396A4389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554" y="466578"/>
            <a:ext cx="8354891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 green is actually gold?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7E7C77BC-7138-40B1-A15B-20F57A4946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657350" y="1448631"/>
            <a:ext cx="58293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A3AACD95-76A7-4E0C-9435-2088623BC7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030" y="3463237"/>
            <a:ext cx="8622615" cy="20909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544869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7C0FB0-A53A-498D-BD16-800DC30C5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en-AU" sz="3850"/>
              <a:t>In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AC1F88-727C-44A6-83E6-75C6D48A0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100" dirty="0"/>
              <a:t>Embedding the guest in the sustainability efforts of a business can be very effective</a:t>
            </a:r>
          </a:p>
          <a:p>
            <a:pPr>
              <a:lnSpc>
                <a:spcPct val="90000"/>
              </a:lnSpc>
            </a:pPr>
            <a:r>
              <a:rPr lang="en-AU" sz="2100" dirty="0"/>
              <a:t>Requires leadership by business, with skills and knowledge in that area </a:t>
            </a:r>
          </a:p>
          <a:p>
            <a:pPr>
              <a:lnSpc>
                <a:spcPct val="90000"/>
              </a:lnSpc>
            </a:pPr>
            <a:r>
              <a:rPr lang="en-AU" sz="2100" dirty="0"/>
              <a:t>Should focus on intrinsically rewarding activities and wellbeing </a:t>
            </a:r>
          </a:p>
          <a:p>
            <a:pPr>
              <a:lnSpc>
                <a:spcPct val="90000"/>
              </a:lnSpc>
            </a:pPr>
            <a:r>
              <a:rPr lang="en-AU" sz="2100" dirty="0"/>
              <a:t>Requires close monitoring through benchmarks, indicators, and communication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Classroom">
            <a:extLst>
              <a:ext uri="{FF2B5EF4-FFF2-40B4-BE49-F238E27FC236}">
                <a16:creationId xmlns:a16="http://schemas.microsoft.com/office/drawing/2014/main" xmlns="" id="{D30C5BAC-1936-45EB-B7DF-F8EA8FD00B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261276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E95D989-81FA-4BAD-9AD5-E46CEDA91B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0719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204" y="811161"/>
            <a:ext cx="2865660" cy="5403370"/>
          </a:xfrm>
        </p:spPr>
        <p:txBody>
          <a:bodyPr>
            <a:normAutofit/>
          </a:bodyPr>
          <a:lstStyle/>
          <a:p>
            <a:r>
              <a:rPr lang="en-AU" sz="3400" b="1" dirty="0">
                <a:solidFill>
                  <a:srgbClr val="FFFFFF"/>
                </a:solidFill>
              </a:rPr>
              <a:t>Sustainability within the experience economy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56189E5-8A3E-4CFD-B71B-CCD0F8495E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490719" y="0"/>
            <a:ext cx="106556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64799F6B-888A-4CE0-881F-9C3D1E8AFC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012459"/>
              </p:ext>
            </p:extLst>
          </p:nvPr>
        </p:nvGraphicFramePr>
        <p:xfrm>
          <a:off x="4094559" y="642938"/>
          <a:ext cx="45672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54623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2" name="Rectangle 201">
            <a:extLst>
              <a:ext uri="{FF2B5EF4-FFF2-40B4-BE49-F238E27FC236}">
                <a16:creationId xmlns:a16="http://schemas.microsoft.com/office/drawing/2014/main" xmlns="" id="{15911E3A-C35B-4EF7-A355-B84E9A14A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9144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xmlns="" id="{E21ADB3D-AD65-44B4-847D-5E90E90A5D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205" name="Freeform 5">
              <a:extLst>
                <a:ext uri="{FF2B5EF4-FFF2-40B4-BE49-F238E27FC236}">
                  <a16:creationId xmlns:a16="http://schemas.microsoft.com/office/drawing/2014/main" xmlns="" id="{CF580C70-814C-4845-B645-919BFFBD16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6" name="Freeform 6">
              <a:extLst>
                <a:ext uri="{FF2B5EF4-FFF2-40B4-BE49-F238E27FC236}">
                  <a16:creationId xmlns:a16="http://schemas.microsoft.com/office/drawing/2014/main" xmlns="" id="{34D7BF57-4CAA-45B2-9EF0-0AA1FCF70B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7" name="Freeform 7">
              <a:extLst>
                <a:ext uri="{FF2B5EF4-FFF2-40B4-BE49-F238E27FC236}">
                  <a16:creationId xmlns:a16="http://schemas.microsoft.com/office/drawing/2014/main" xmlns="" id="{7886F306-C03A-40C6-8FD5-DCE3D4595D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8" name="Freeform 8">
              <a:extLst>
                <a:ext uri="{FF2B5EF4-FFF2-40B4-BE49-F238E27FC236}">
                  <a16:creationId xmlns:a16="http://schemas.microsoft.com/office/drawing/2014/main" xmlns="" id="{2FDC9A36-C7C3-47D7-A64E-ED25C47EC7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9" name="Freeform 9">
              <a:extLst>
                <a:ext uri="{FF2B5EF4-FFF2-40B4-BE49-F238E27FC236}">
                  <a16:creationId xmlns:a16="http://schemas.microsoft.com/office/drawing/2014/main" xmlns="" id="{BB19BC37-158A-43DC-9A9E-E45CC71954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0" name="Freeform 10">
              <a:extLst>
                <a:ext uri="{FF2B5EF4-FFF2-40B4-BE49-F238E27FC236}">
                  <a16:creationId xmlns:a16="http://schemas.microsoft.com/office/drawing/2014/main" xmlns="" id="{077654CC-108F-48D5-B5E9-437F164F52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1" name="Freeform 11">
              <a:extLst>
                <a:ext uri="{FF2B5EF4-FFF2-40B4-BE49-F238E27FC236}">
                  <a16:creationId xmlns:a16="http://schemas.microsoft.com/office/drawing/2014/main" xmlns="" id="{A3CF3A63-1C1E-4E85-A78A-FDC16431E3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2" name="Freeform 12">
              <a:extLst>
                <a:ext uri="{FF2B5EF4-FFF2-40B4-BE49-F238E27FC236}">
                  <a16:creationId xmlns:a16="http://schemas.microsoft.com/office/drawing/2014/main" xmlns="" id="{8740FC9A-72DD-4D9B-BA25-1CCED13524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3" name="Freeform 13">
              <a:extLst>
                <a:ext uri="{FF2B5EF4-FFF2-40B4-BE49-F238E27FC236}">
                  <a16:creationId xmlns:a16="http://schemas.microsoft.com/office/drawing/2014/main" xmlns="" id="{7FBF5743-F2AE-4D0D-BCD1-01F7686D01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4" name="Freeform 14">
              <a:extLst>
                <a:ext uri="{FF2B5EF4-FFF2-40B4-BE49-F238E27FC236}">
                  <a16:creationId xmlns:a16="http://schemas.microsoft.com/office/drawing/2014/main" xmlns="" id="{CED32316-D4F7-4795-BBE0-DEBB60E27C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5" name="Freeform 15">
              <a:extLst>
                <a:ext uri="{FF2B5EF4-FFF2-40B4-BE49-F238E27FC236}">
                  <a16:creationId xmlns:a16="http://schemas.microsoft.com/office/drawing/2014/main" xmlns="" id="{583B23C9-B9B7-4E93-9538-CBE316F83F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6" name="Freeform 16">
              <a:extLst>
                <a:ext uri="{FF2B5EF4-FFF2-40B4-BE49-F238E27FC236}">
                  <a16:creationId xmlns:a16="http://schemas.microsoft.com/office/drawing/2014/main" xmlns="" id="{5B144260-9F2C-4ADB-A37C-1CFB4B428B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7" name="Freeform 17">
              <a:extLst>
                <a:ext uri="{FF2B5EF4-FFF2-40B4-BE49-F238E27FC236}">
                  <a16:creationId xmlns:a16="http://schemas.microsoft.com/office/drawing/2014/main" xmlns="" id="{53FF918D-79D3-4F55-A68C-0DD5880DAB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8" name="Freeform 18">
              <a:extLst>
                <a:ext uri="{FF2B5EF4-FFF2-40B4-BE49-F238E27FC236}">
                  <a16:creationId xmlns:a16="http://schemas.microsoft.com/office/drawing/2014/main" xmlns="" id="{B9FC1440-933F-44FE-8D77-4827DD0F99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9" name="Freeform 19">
              <a:extLst>
                <a:ext uri="{FF2B5EF4-FFF2-40B4-BE49-F238E27FC236}">
                  <a16:creationId xmlns:a16="http://schemas.microsoft.com/office/drawing/2014/main" xmlns="" id="{0F67F308-A67C-4D2E-B081-59BB31D8EC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0" name="Freeform 20">
              <a:extLst>
                <a:ext uri="{FF2B5EF4-FFF2-40B4-BE49-F238E27FC236}">
                  <a16:creationId xmlns:a16="http://schemas.microsoft.com/office/drawing/2014/main" xmlns="" id="{80112F01-90EB-4AEC-A39C-5C6875FFB9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1" name="Freeform 21">
              <a:extLst>
                <a:ext uri="{FF2B5EF4-FFF2-40B4-BE49-F238E27FC236}">
                  <a16:creationId xmlns:a16="http://schemas.microsoft.com/office/drawing/2014/main" xmlns="" id="{893F6B05-90EB-4C75-A0F0-C7247553BD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2" name="Freeform 22">
              <a:extLst>
                <a:ext uri="{FF2B5EF4-FFF2-40B4-BE49-F238E27FC236}">
                  <a16:creationId xmlns:a16="http://schemas.microsoft.com/office/drawing/2014/main" xmlns="" id="{227B563B-E0C0-4D81-966D-B5E2DBAAE8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3" name="Freeform 23">
              <a:extLst>
                <a:ext uri="{FF2B5EF4-FFF2-40B4-BE49-F238E27FC236}">
                  <a16:creationId xmlns:a16="http://schemas.microsoft.com/office/drawing/2014/main" xmlns="" id="{130DF93D-D1FF-477A-BDCE-C8B01C3B47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4" name="Freeform 24">
              <a:extLst>
                <a:ext uri="{FF2B5EF4-FFF2-40B4-BE49-F238E27FC236}">
                  <a16:creationId xmlns:a16="http://schemas.microsoft.com/office/drawing/2014/main" xmlns="" id="{44ED67A1-C6FE-4AC8-8473-11DAC03DCD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5" name="Freeform 25">
              <a:extLst>
                <a:ext uri="{FF2B5EF4-FFF2-40B4-BE49-F238E27FC236}">
                  <a16:creationId xmlns:a16="http://schemas.microsoft.com/office/drawing/2014/main" xmlns="" id="{213A54F3-15FA-4C8F-8ABF-CE77E72196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7" name="Group 226">
            <a:extLst>
              <a:ext uri="{FF2B5EF4-FFF2-40B4-BE49-F238E27FC236}">
                <a16:creationId xmlns:a16="http://schemas.microsoft.com/office/drawing/2014/main" xmlns="" id="{5F8A7F7F-DD1A-4F41-98AC-B9CE2A620C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xmlns="" id="{CEF47228-EB7C-4EBA-BE01-DA6CB24102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9" name="Isosceles Triangle 22">
              <a:extLst>
                <a:ext uri="{FF2B5EF4-FFF2-40B4-BE49-F238E27FC236}">
                  <a16:creationId xmlns:a16="http://schemas.microsoft.com/office/drawing/2014/main" xmlns="" id="{3D2FD25A-EFFD-4F5C-9258-981F5907DE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xmlns="" id="{DCF573BC-A06F-4036-A3A8-9D07DDE622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77825" name="Rectangle 1"/>
          <p:cNvSpPr>
            <a:spLocks noGrp="1" noChangeArrowheads="1"/>
          </p:cNvSpPr>
          <p:nvPr>
            <p:ph type="title"/>
          </p:nvPr>
        </p:nvSpPr>
        <p:spPr>
          <a:xfrm>
            <a:off x="678657" y="2415322"/>
            <a:ext cx="2588798" cy="2399869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8098" tIns="38098" rIns="38098" bIns="38098">
            <a:normAutofit fontScale="90000"/>
          </a:bodyPr>
          <a:lstStyle/>
          <a:p>
            <a:pPr algn="ctr" eaLnBrk="1" hangingPunct="1">
              <a:defRPr/>
            </a:pPr>
            <a:r>
              <a:rPr lang="en-US" sz="3500" dirty="0">
                <a:solidFill>
                  <a:srgbClr val="FFFFFF"/>
                </a:solidFill>
              </a:rPr>
              <a:t>1. Co-creation and service-dominant logic</a:t>
            </a: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40480" y="804672"/>
            <a:ext cx="4711446" cy="5248656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8098" tIns="38098" rIns="38098" bIns="38098" anchor="ctr">
            <a:normAutofit/>
          </a:bodyPr>
          <a:lstStyle/>
          <a:p>
            <a:pPr marL="446088" indent="-446088">
              <a:buSzPct val="155000"/>
            </a:pPr>
            <a:r>
              <a:rPr lang="en-US" sz="1700" dirty="0"/>
              <a:t>Co-creation of value depends on having </a:t>
            </a:r>
            <a:r>
              <a:rPr lang="en-US" sz="1700" dirty="0" err="1"/>
              <a:t>personalised</a:t>
            </a:r>
            <a:r>
              <a:rPr lang="en-US" sz="1700" dirty="0"/>
              <a:t> experiences, engagement, and co-production </a:t>
            </a:r>
          </a:p>
          <a:p>
            <a:pPr marL="446088" indent="-446088">
              <a:buSzPct val="155000"/>
            </a:pPr>
            <a:endParaRPr lang="en-US" sz="1700" dirty="0"/>
          </a:p>
          <a:p>
            <a:pPr marL="446088" indent="-446088">
              <a:spcBef>
                <a:spcPts val="562"/>
              </a:spcBef>
              <a:buSzPct val="155000"/>
            </a:pPr>
            <a:r>
              <a:rPr lang="en-US" sz="1700" dirty="0"/>
              <a:t>Service dominant logic (SD logic) considers value-in-use and co-creation of value</a:t>
            </a:r>
          </a:p>
          <a:p>
            <a:pPr marL="0" indent="0">
              <a:spcBef>
                <a:spcPts val="562"/>
              </a:spcBef>
              <a:buSzPct val="155000"/>
              <a:buNone/>
            </a:pPr>
            <a:endParaRPr lang="en-US" sz="1700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23466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2BC26D8-82FB-445E-AA49-62A77D7C1E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E3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CB44330D-EA18-4254-AA95-EB49948539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4CD150B0-5E15-4F7E-83CE-75892BDC5F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600" y="1834135"/>
            <a:ext cx="8178799" cy="31897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593067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08E89D5E-1885-4160-AC77-CC471DD1D0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D73425-B927-4935-8B8B-378C7DAE5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457" y="712269"/>
            <a:ext cx="2528249" cy="5502264"/>
          </a:xfrm>
        </p:spPr>
        <p:txBody>
          <a:bodyPr>
            <a:normAutofit/>
          </a:bodyPr>
          <a:lstStyle/>
          <a:p>
            <a:r>
              <a:rPr lang="en-AU" sz="2800" dirty="0">
                <a:solidFill>
                  <a:srgbClr val="FFFFFF"/>
                </a:solidFill>
              </a:rPr>
              <a:t>10 Foundational premises of SD Logic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550D2BD1-98F9-412D-905B-3A843EF407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5715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xmlns="" id="{FFBFD794-2A88-4E07-93BC-42DA0F6F8E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325051"/>
              </p:ext>
            </p:extLst>
          </p:nvPr>
        </p:nvGraphicFramePr>
        <p:xfrm>
          <a:off x="3960018" y="642938"/>
          <a:ext cx="4701779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476472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33B5F6-803E-430C-A09B-47FD5179A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Sustainability needs to be built into the business model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534435-C0C8-4B47-A015-294E73E45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Actions that foster sustainability need to be part of the value-creation process for tourists</a:t>
            </a:r>
          </a:p>
          <a:p>
            <a:endParaRPr lang="en-AU" dirty="0"/>
          </a:p>
          <a:p>
            <a:r>
              <a:rPr lang="en-AU" dirty="0"/>
              <a:t>A Business Model Canvas can be used where sustainability becomes part of the value proposition and key activities, revenue streams, partners, resources, etc, flow on from the articulated value proposition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865414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4AC5506-6312-4701-8D3C-40187889A9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B827DF-8471-4611-A121-AA71682A5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Business model canvas (from strategyzer.com)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7E26E8D-EC1E-4260-BD22-3AB0C97C92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98" y="1675227"/>
            <a:ext cx="7609003" cy="43941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95778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52663" y="321177"/>
            <a:ext cx="3249230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5C4533-F797-4EBF-BD28-A410291D6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77" y="914400"/>
            <a:ext cx="27432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9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Case study of Crystal Creek Meadows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38FB9660-F42F-4313-BBC4-47C007FE4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93344" y="3910267"/>
            <a:ext cx="1940093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D139434D-35BD-45E9-8428-5A0FAAD4B1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/>
          <a:stretch>
            <a:fillRect/>
          </a:stretch>
        </p:blipFill>
        <p:spPr>
          <a:xfrm>
            <a:off x="3865366" y="1552923"/>
            <a:ext cx="4915159" cy="37600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763953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C13977-1680-405A-9990-382ADDD7B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en-AU" sz="3850"/>
              <a:t>Details of the property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190FC6-2599-437C-9742-A634F83E7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1800" dirty="0"/>
              <a:t>4 self-catered cottages on 16 acres of rural land </a:t>
            </a:r>
          </a:p>
          <a:p>
            <a:pPr>
              <a:lnSpc>
                <a:spcPct val="90000"/>
              </a:lnSpc>
            </a:pPr>
            <a:r>
              <a:rPr lang="en-AU" sz="1800" dirty="0"/>
              <a:t>4.5 star ratings</a:t>
            </a:r>
          </a:p>
          <a:p>
            <a:pPr>
              <a:lnSpc>
                <a:spcPct val="90000"/>
              </a:lnSpc>
            </a:pPr>
            <a:r>
              <a:rPr lang="en-AU" sz="1800" dirty="0"/>
              <a:t>150km south of Sydney, Australia</a:t>
            </a:r>
          </a:p>
          <a:p>
            <a:pPr>
              <a:lnSpc>
                <a:spcPct val="90000"/>
              </a:lnSpc>
            </a:pPr>
            <a:r>
              <a:rPr lang="en-AU" sz="1800" dirty="0"/>
              <a:t>Not marketed as an eco-business</a:t>
            </a:r>
          </a:p>
          <a:p>
            <a:pPr>
              <a:lnSpc>
                <a:spcPct val="90000"/>
              </a:lnSpc>
            </a:pPr>
            <a:r>
              <a:rPr lang="en-AU" sz="1800" dirty="0"/>
              <a:t>The business is certified as ecotourism and Climate Action</a:t>
            </a:r>
          </a:p>
          <a:p>
            <a:pPr>
              <a:lnSpc>
                <a:spcPct val="90000"/>
              </a:lnSpc>
            </a:pPr>
            <a:r>
              <a:rPr lang="en-AU" sz="1800" dirty="0"/>
              <a:t>The business undertakes a number of eco-actions, around eco-efficiency, training, policies, infrastructure and community engagement </a:t>
            </a:r>
          </a:p>
          <a:p>
            <a:pPr>
              <a:lnSpc>
                <a:spcPct val="90000"/>
              </a:lnSpc>
            </a:pPr>
            <a:r>
              <a:rPr lang="en-AU" sz="1800" dirty="0"/>
              <a:t>The strongest focus is on guest engagement</a:t>
            </a:r>
          </a:p>
          <a:p>
            <a:pPr marL="0" indent="0">
              <a:lnSpc>
                <a:spcPct val="90000"/>
              </a:lnSpc>
              <a:buNone/>
            </a:pPr>
            <a:endParaRPr lang="en-AU" sz="1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Marker">
            <a:extLst>
              <a:ext uri="{FF2B5EF4-FFF2-40B4-BE49-F238E27FC236}">
                <a16:creationId xmlns:a16="http://schemas.microsoft.com/office/drawing/2014/main" xmlns="" id="{9C56922E-EE45-4FD1-8706-1AA59BEE5E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279574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ustom 1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871</Words>
  <Application>Microsoft Office PowerPoint</Application>
  <PresentationFormat>On-screen Show (4:3)</PresentationFormat>
  <Paragraphs>93</Paragraphs>
  <Slides>19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Arial Rounded MT Bold</vt:lpstr>
      <vt:lpstr>Calibri</vt:lpstr>
      <vt:lpstr>Default Theme</vt:lpstr>
      <vt:lpstr>Operationalising sustainable tourism</vt:lpstr>
      <vt:lpstr>Sustainability within the experience economy </vt:lpstr>
      <vt:lpstr>1. Co-creation and service-dominant logic</vt:lpstr>
      <vt:lpstr>PowerPoint Presentation</vt:lpstr>
      <vt:lpstr>10 Foundational premises of SD Logic</vt:lpstr>
      <vt:lpstr>Sustainability needs to be built into the business model </vt:lpstr>
      <vt:lpstr>Business model canvas (from strategyzer.com)</vt:lpstr>
      <vt:lpstr>Case study of Crystal Creek Meadows</vt:lpstr>
      <vt:lpstr>Details of the property</vt:lpstr>
      <vt:lpstr>A signature strength approach </vt:lpstr>
      <vt:lpstr>Some examples of signature strengths  </vt:lpstr>
      <vt:lpstr>As applied to green behaviours </vt:lpstr>
      <vt:lpstr>The process </vt:lpstr>
      <vt:lpstr>The approach </vt:lpstr>
      <vt:lpstr>Introducing the concept to the guest</vt:lpstr>
      <vt:lpstr>Some activities matching </vt:lpstr>
      <vt:lpstr>Some outcomes: </vt:lpstr>
      <vt:lpstr>Is green is actually gold? </vt:lpstr>
      <vt:lpstr>In 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Operationalising sustainable tourism</dc:title>
  <dc:creator>Alexandra Coghlan</dc:creator>
  <cp:lastModifiedBy>Sally North</cp:lastModifiedBy>
  <cp:revision>2</cp:revision>
  <dcterms:created xsi:type="dcterms:W3CDTF">2019-08-21T04:48:41Z</dcterms:created>
  <dcterms:modified xsi:type="dcterms:W3CDTF">2019-09-18T17:54:13Z</dcterms:modified>
</cp:coreProperties>
</file>